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24"/>
  </p:notesMasterIdLst>
  <p:sldIdLst>
    <p:sldId id="261" r:id="rId2"/>
    <p:sldId id="259" r:id="rId3"/>
    <p:sldId id="294" r:id="rId4"/>
    <p:sldId id="262" r:id="rId5"/>
    <p:sldId id="278" r:id="rId6"/>
    <p:sldId id="281" r:id="rId7"/>
    <p:sldId id="273" r:id="rId8"/>
    <p:sldId id="280" r:id="rId9"/>
    <p:sldId id="295" r:id="rId10"/>
    <p:sldId id="271" r:id="rId11"/>
    <p:sldId id="304" r:id="rId12"/>
    <p:sldId id="282" r:id="rId13"/>
    <p:sldId id="288" r:id="rId14"/>
    <p:sldId id="289" r:id="rId15"/>
    <p:sldId id="302" r:id="rId16"/>
    <p:sldId id="300" r:id="rId17"/>
    <p:sldId id="301" r:id="rId18"/>
    <p:sldId id="303" r:id="rId19"/>
    <p:sldId id="272" r:id="rId20"/>
    <p:sldId id="296" r:id="rId21"/>
    <p:sldId id="277" r:id="rId22"/>
    <p:sldId id="25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9EFF"/>
    <a:srgbClr val="0E71B4"/>
    <a:srgbClr val="2D4E77"/>
    <a:srgbClr val="F7B034"/>
    <a:srgbClr val="F95A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76"/>
    <p:restoredTop sz="86418"/>
  </p:normalViewPr>
  <p:slideViewPr>
    <p:cSldViewPr>
      <p:cViewPr varScale="1">
        <p:scale>
          <a:sx n="68" d="100"/>
          <a:sy n="68" d="100"/>
        </p:scale>
        <p:origin x="63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wp51\EMODnet-Ingestion-Call-2019\Project\reporting\1st-annual-progress-report\DRAFT-REPORT\ingestion_summary_report-stats-12okt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wp51\EMODnet-Ingestion-Call-2019\Project\reporting\1st-annual-progress-report\DRAFT-REPORT\ingestion_summary_report-stats-12okt20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wp51\EMODnet-Ingestion-Call-2019\Project\reporting\1st-annual-progress-report\DRAFT-REPORT\ingestion_summary_report-stats-12okt20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rgbClr val="109EFF"/>
                </a:solidFill>
              </a:rPr>
              <a:t>Submissions in time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'[ingestion_summary_report-stats-12okt2020.xlsx]Subm-in-time'!$B$2</c:f>
              <c:strCache>
                <c:ptCount val="1"/>
                <c:pt idx="0">
                  <c:v>Submissions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'[ingestion_summary_report-stats-12okt2020.xlsx]Subm-in-time'!$A$3:$A$98</c:f>
              <c:numCache>
                <c:formatCode>d\-mmm\-yy</c:formatCode>
                <c:ptCount val="96"/>
                <c:pt idx="0">
                  <c:v>42917</c:v>
                </c:pt>
                <c:pt idx="1">
                  <c:v>42948</c:v>
                </c:pt>
                <c:pt idx="2">
                  <c:v>42979</c:v>
                </c:pt>
                <c:pt idx="3">
                  <c:v>43009</c:v>
                </c:pt>
                <c:pt idx="4">
                  <c:v>43040</c:v>
                </c:pt>
                <c:pt idx="5">
                  <c:v>43070</c:v>
                </c:pt>
                <c:pt idx="6">
                  <c:v>43101</c:v>
                </c:pt>
                <c:pt idx="7">
                  <c:v>43132</c:v>
                </c:pt>
                <c:pt idx="8">
                  <c:v>43160</c:v>
                </c:pt>
                <c:pt idx="9">
                  <c:v>43191</c:v>
                </c:pt>
                <c:pt idx="10">
                  <c:v>43221</c:v>
                </c:pt>
                <c:pt idx="11">
                  <c:v>43239</c:v>
                </c:pt>
                <c:pt idx="12">
                  <c:v>43252</c:v>
                </c:pt>
                <c:pt idx="13">
                  <c:v>43266</c:v>
                </c:pt>
                <c:pt idx="14">
                  <c:v>43281</c:v>
                </c:pt>
                <c:pt idx="15">
                  <c:v>43313</c:v>
                </c:pt>
                <c:pt idx="16">
                  <c:v>43344</c:v>
                </c:pt>
                <c:pt idx="17">
                  <c:v>43373</c:v>
                </c:pt>
                <c:pt idx="18">
                  <c:v>43396</c:v>
                </c:pt>
                <c:pt idx="19">
                  <c:v>43405</c:v>
                </c:pt>
                <c:pt idx="20">
                  <c:v>43420</c:v>
                </c:pt>
                <c:pt idx="21">
                  <c:v>43440</c:v>
                </c:pt>
                <c:pt idx="22">
                  <c:v>43447</c:v>
                </c:pt>
                <c:pt idx="23">
                  <c:v>43453</c:v>
                </c:pt>
                <c:pt idx="24">
                  <c:v>43454</c:v>
                </c:pt>
                <c:pt idx="25">
                  <c:v>43464</c:v>
                </c:pt>
                <c:pt idx="26">
                  <c:v>43487</c:v>
                </c:pt>
                <c:pt idx="27">
                  <c:v>43496</c:v>
                </c:pt>
                <c:pt idx="28">
                  <c:v>43497</c:v>
                </c:pt>
                <c:pt idx="29">
                  <c:v>43501</c:v>
                </c:pt>
                <c:pt idx="30">
                  <c:v>43503</c:v>
                </c:pt>
                <c:pt idx="31">
                  <c:v>43505</c:v>
                </c:pt>
                <c:pt idx="32">
                  <c:v>43508</c:v>
                </c:pt>
                <c:pt idx="33">
                  <c:v>43509</c:v>
                </c:pt>
                <c:pt idx="34">
                  <c:v>43515</c:v>
                </c:pt>
                <c:pt idx="35">
                  <c:v>43524</c:v>
                </c:pt>
                <c:pt idx="36">
                  <c:v>43531</c:v>
                </c:pt>
                <c:pt idx="37">
                  <c:v>43537</c:v>
                </c:pt>
                <c:pt idx="38">
                  <c:v>43545</c:v>
                </c:pt>
                <c:pt idx="39">
                  <c:v>43556</c:v>
                </c:pt>
                <c:pt idx="40">
                  <c:v>43584</c:v>
                </c:pt>
                <c:pt idx="41">
                  <c:v>43604</c:v>
                </c:pt>
                <c:pt idx="42">
                  <c:v>43655</c:v>
                </c:pt>
                <c:pt idx="43">
                  <c:v>43683</c:v>
                </c:pt>
                <c:pt idx="44">
                  <c:v>43684</c:v>
                </c:pt>
                <c:pt idx="45">
                  <c:v>43735</c:v>
                </c:pt>
                <c:pt idx="46">
                  <c:v>43738</c:v>
                </c:pt>
                <c:pt idx="47">
                  <c:v>43753</c:v>
                </c:pt>
                <c:pt idx="48">
                  <c:v>43765</c:v>
                </c:pt>
                <c:pt idx="49">
                  <c:v>43784</c:v>
                </c:pt>
                <c:pt idx="50">
                  <c:v>43795</c:v>
                </c:pt>
                <c:pt idx="51">
                  <c:v>43816</c:v>
                </c:pt>
                <c:pt idx="52">
                  <c:v>43830</c:v>
                </c:pt>
                <c:pt idx="53">
                  <c:v>43869</c:v>
                </c:pt>
                <c:pt idx="54">
                  <c:v>43878</c:v>
                </c:pt>
                <c:pt idx="55">
                  <c:v>43885</c:v>
                </c:pt>
                <c:pt idx="56">
                  <c:v>43887</c:v>
                </c:pt>
                <c:pt idx="57">
                  <c:v>43893</c:v>
                </c:pt>
                <c:pt idx="58">
                  <c:v>43908</c:v>
                </c:pt>
                <c:pt idx="59">
                  <c:v>43913</c:v>
                </c:pt>
                <c:pt idx="60">
                  <c:v>43914</c:v>
                </c:pt>
                <c:pt idx="61">
                  <c:v>43917</c:v>
                </c:pt>
                <c:pt idx="62">
                  <c:v>43920</c:v>
                </c:pt>
                <c:pt idx="63">
                  <c:v>43924</c:v>
                </c:pt>
                <c:pt idx="64">
                  <c:v>43927</c:v>
                </c:pt>
                <c:pt idx="65">
                  <c:v>43928</c:v>
                </c:pt>
                <c:pt idx="66">
                  <c:v>43930</c:v>
                </c:pt>
                <c:pt idx="67">
                  <c:v>43935</c:v>
                </c:pt>
                <c:pt idx="68">
                  <c:v>43937</c:v>
                </c:pt>
                <c:pt idx="69">
                  <c:v>43940</c:v>
                </c:pt>
                <c:pt idx="70">
                  <c:v>43949</c:v>
                </c:pt>
                <c:pt idx="71">
                  <c:v>43951</c:v>
                </c:pt>
                <c:pt idx="72">
                  <c:v>43958</c:v>
                </c:pt>
                <c:pt idx="73">
                  <c:v>43959</c:v>
                </c:pt>
                <c:pt idx="74">
                  <c:v>43975</c:v>
                </c:pt>
                <c:pt idx="75">
                  <c:v>43978</c:v>
                </c:pt>
                <c:pt idx="76">
                  <c:v>43986</c:v>
                </c:pt>
                <c:pt idx="77">
                  <c:v>43998</c:v>
                </c:pt>
                <c:pt idx="78">
                  <c:v>44002</c:v>
                </c:pt>
                <c:pt idx="79">
                  <c:v>44006</c:v>
                </c:pt>
                <c:pt idx="80">
                  <c:v>44010</c:v>
                </c:pt>
                <c:pt idx="81">
                  <c:v>44016</c:v>
                </c:pt>
                <c:pt idx="82">
                  <c:v>44022</c:v>
                </c:pt>
                <c:pt idx="83">
                  <c:v>44028</c:v>
                </c:pt>
                <c:pt idx="84">
                  <c:v>44035</c:v>
                </c:pt>
                <c:pt idx="85">
                  <c:v>44042</c:v>
                </c:pt>
                <c:pt idx="86">
                  <c:v>44049</c:v>
                </c:pt>
                <c:pt idx="87">
                  <c:v>44053</c:v>
                </c:pt>
                <c:pt idx="88">
                  <c:v>44061</c:v>
                </c:pt>
                <c:pt idx="89">
                  <c:v>44074</c:v>
                </c:pt>
                <c:pt idx="90">
                  <c:v>44081</c:v>
                </c:pt>
                <c:pt idx="91">
                  <c:v>44090</c:v>
                </c:pt>
                <c:pt idx="92">
                  <c:v>44099</c:v>
                </c:pt>
                <c:pt idx="93">
                  <c:v>44102</c:v>
                </c:pt>
                <c:pt idx="94">
                  <c:v>44110</c:v>
                </c:pt>
                <c:pt idx="95">
                  <c:v>44116</c:v>
                </c:pt>
              </c:numCache>
            </c:numRef>
          </c:cat>
          <c:val>
            <c:numRef>
              <c:f>'[ingestion_summary_report-stats-12okt2020.xlsx]Subm-in-time'!$B$3:$B$98</c:f>
              <c:numCache>
                <c:formatCode>General</c:formatCode>
                <c:ptCount val="96"/>
                <c:pt idx="0">
                  <c:v>0</c:v>
                </c:pt>
                <c:pt idx="1">
                  <c:v>1</c:v>
                </c:pt>
                <c:pt idx="2">
                  <c:v>11</c:v>
                </c:pt>
                <c:pt idx="3">
                  <c:v>18</c:v>
                </c:pt>
                <c:pt idx="4">
                  <c:v>34</c:v>
                </c:pt>
                <c:pt idx="5">
                  <c:v>61</c:v>
                </c:pt>
                <c:pt idx="6">
                  <c:v>93</c:v>
                </c:pt>
                <c:pt idx="7">
                  <c:v>121</c:v>
                </c:pt>
                <c:pt idx="8">
                  <c:v>133</c:v>
                </c:pt>
                <c:pt idx="9">
                  <c:v>150</c:v>
                </c:pt>
                <c:pt idx="10">
                  <c:v>163</c:v>
                </c:pt>
                <c:pt idx="11">
                  <c:v>175</c:v>
                </c:pt>
                <c:pt idx="12">
                  <c:v>181</c:v>
                </c:pt>
                <c:pt idx="13">
                  <c:v>204</c:v>
                </c:pt>
                <c:pt idx="14">
                  <c:v>205</c:v>
                </c:pt>
                <c:pt idx="15">
                  <c:v>206</c:v>
                </c:pt>
                <c:pt idx="16">
                  <c:v>215</c:v>
                </c:pt>
                <c:pt idx="17">
                  <c:v>237</c:v>
                </c:pt>
                <c:pt idx="18">
                  <c:v>244</c:v>
                </c:pt>
                <c:pt idx="19">
                  <c:v>254</c:v>
                </c:pt>
                <c:pt idx="20">
                  <c:v>265</c:v>
                </c:pt>
                <c:pt idx="21">
                  <c:v>283</c:v>
                </c:pt>
                <c:pt idx="22">
                  <c:v>290</c:v>
                </c:pt>
                <c:pt idx="23">
                  <c:v>345</c:v>
                </c:pt>
                <c:pt idx="24">
                  <c:v>351</c:v>
                </c:pt>
                <c:pt idx="25">
                  <c:v>351</c:v>
                </c:pt>
                <c:pt idx="26">
                  <c:v>357</c:v>
                </c:pt>
                <c:pt idx="27">
                  <c:v>359</c:v>
                </c:pt>
                <c:pt idx="28">
                  <c:v>365</c:v>
                </c:pt>
                <c:pt idx="29">
                  <c:v>370</c:v>
                </c:pt>
                <c:pt idx="30">
                  <c:v>371</c:v>
                </c:pt>
                <c:pt idx="31">
                  <c:v>377</c:v>
                </c:pt>
                <c:pt idx="32">
                  <c:v>386</c:v>
                </c:pt>
                <c:pt idx="33">
                  <c:v>390</c:v>
                </c:pt>
                <c:pt idx="34">
                  <c:v>415</c:v>
                </c:pt>
                <c:pt idx="35">
                  <c:v>438</c:v>
                </c:pt>
                <c:pt idx="36">
                  <c:v>460</c:v>
                </c:pt>
                <c:pt idx="37">
                  <c:v>501</c:v>
                </c:pt>
                <c:pt idx="38">
                  <c:v>548</c:v>
                </c:pt>
                <c:pt idx="39">
                  <c:v>600</c:v>
                </c:pt>
                <c:pt idx="40">
                  <c:v>614</c:v>
                </c:pt>
                <c:pt idx="41">
                  <c:v>619</c:v>
                </c:pt>
                <c:pt idx="42">
                  <c:v>636</c:v>
                </c:pt>
                <c:pt idx="43">
                  <c:v>639</c:v>
                </c:pt>
                <c:pt idx="44">
                  <c:v>639</c:v>
                </c:pt>
                <c:pt idx="45">
                  <c:v>641</c:v>
                </c:pt>
                <c:pt idx="46">
                  <c:v>641</c:v>
                </c:pt>
                <c:pt idx="47">
                  <c:v>642</c:v>
                </c:pt>
                <c:pt idx="48">
                  <c:v>645</c:v>
                </c:pt>
                <c:pt idx="49">
                  <c:v>649</c:v>
                </c:pt>
                <c:pt idx="50">
                  <c:v>654</c:v>
                </c:pt>
                <c:pt idx="51">
                  <c:v>638</c:v>
                </c:pt>
                <c:pt idx="52">
                  <c:v>638</c:v>
                </c:pt>
                <c:pt idx="53">
                  <c:v>653</c:v>
                </c:pt>
                <c:pt idx="54">
                  <c:v>662</c:v>
                </c:pt>
                <c:pt idx="55">
                  <c:v>677</c:v>
                </c:pt>
                <c:pt idx="56">
                  <c:v>679</c:v>
                </c:pt>
                <c:pt idx="57">
                  <c:v>694</c:v>
                </c:pt>
                <c:pt idx="58">
                  <c:v>697</c:v>
                </c:pt>
                <c:pt idx="59">
                  <c:v>706</c:v>
                </c:pt>
                <c:pt idx="60">
                  <c:v>707</c:v>
                </c:pt>
                <c:pt idx="61">
                  <c:v>707</c:v>
                </c:pt>
                <c:pt idx="62">
                  <c:v>707</c:v>
                </c:pt>
                <c:pt idx="63">
                  <c:v>708</c:v>
                </c:pt>
                <c:pt idx="64">
                  <c:v>712</c:v>
                </c:pt>
                <c:pt idx="65">
                  <c:v>713</c:v>
                </c:pt>
                <c:pt idx="66">
                  <c:v>715</c:v>
                </c:pt>
                <c:pt idx="67">
                  <c:v>717</c:v>
                </c:pt>
                <c:pt idx="68">
                  <c:v>718</c:v>
                </c:pt>
                <c:pt idx="69">
                  <c:v>720</c:v>
                </c:pt>
                <c:pt idx="70">
                  <c:v>720</c:v>
                </c:pt>
                <c:pt idx="71">
                  <c:v>720</c:v>
                </c:pt>
                <c:pt idx="72">
                  <c:v>721</c:v>
                </c:pt>
                <c:pt idx="73">
                  <c:v>722</c:v>
                </c:pt>
                <c:pt idx="74">
                  <c:v>722</c:v>
                </c:pt>
                <c:pt idx="75">
                  <c:v>724</c:v>
                </c:pt>
                <c:pt idx="76">
                  <c:v>725</c:v>
                </c:pt>
                <c:pt idx="77">
                  <c:v>740</c:v>
                </c:pt>
                <c:pt idx="78">
                  <c:v>740</c:v>
                </c:pt>
                <c:pt idx="79">
                  <c:v>747</c:v>
                </c:pt>
                <c:pt idx="80">
                  <c:v>759</c:v>
                </c:pt>
                <c:pt idx="81">
                  <c:v>771</c:v>
                </c:pt>
                <c:pt idx="82">
                  <c:v>772</c:v>
                </c:pt>
                <c:pt idx="83">
                  <c:v>772</c:v>
                </c:pt>
                <c:pt idx="84">
                  <c:v>790</c:v>
                </c:pt>
                <c:pt idx="85">
                  <c:v>793</c:v>
                </c:pt>
                <c:pt idx="86">
                  <c:v>795</c:v>
                </c:pt>
                <c:pt idx="87">
                  <c:v>799</c:v>
                </c:pt>
                <c:pt idx="88">
                  <c:v>800</c:v>
                </c:pt>
                <c:pt idx="89">
                  <c:v>805</c:v>
                </c:pt>
                <c:pt idx="90">
                  <c:v>805</c:v>
                </c:pt>
                <c:pt idx="91">
                  <c:v>806</c:v>
                </c:pt>
                <c:pt idx="92">
                  <c:v>818</c:v>
                </c:pt>
                <c:pt idx="93">
                  <c:v>822</c:v>
                </c:pt>
                <c:pt idx="94">
                  <c:v>839</c:v>
                </c:pt>
                <c:pt idx="95">
                  <c:v>840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87C-45FE-B4F0-89379C0D6D1B}"/>
            </c:ext>
          </c:extLst>
        </c:ser>
        <c:ser>
          <c:idx val="1"/>
          <c:order val="1"/>
          <c:tx>
            <c:strRef>
              <c:f>'[ingestion_summary_report-stats-12okt2020.xlsx]Subm-in-time'!$C$2</c:f>
              <c:strCache>
                <c:ptCount val="1"/>
                <c:pt idx="0">
                  <c:v>Published 'as is'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'[ingestion_summary_report-stats-12okt2020.xlsx]Subm-in-time'!$A$3:$A$98</c:f>
              <c:numCache>
                <c:formatCode>d\-mmm\-yy</c:formatCode>
                <c:ptCount val="96"/>
                <c:pt idx="0">
                  <c:v>42917</c:v>
                </c:pt>
                <c:pt idx="1">
                  <c:v>42948</c:v>
                </c:pt>
                <c:pt idx="2">
                  <c:v>42979</c:v>
                </c:pt>
                <c:pt idx="3">
                  <c:v>43009</c:v>
                </c:pt>
                <c:pt idx="4">
                  <c:v>43040</c:v>
                </c:pt>
                <c:pt idx="5">
                  <c:v>43070</c:v>
                </c:pt>
                <c:pt idx="6">
                  <c:v>43101</c:v>
                </c:pt>
                <c:pt idx="7">
                  <c:v>43132</c:v>
                </c:pt>
                <c:pt idx="8">
                  <c:v>43160</c:v>
                </c:pt>
                <c:pt idx="9">
                  <c:v>43191</c:v>
                </c:pt>
                <c:pt idx="10">
                  <c:v>43221</c:v>
                </c:pt>
                <c:pt idx="11">
                  <c:v>43239</c:v>
                </c:pt>
                <c:pt idx="12">
                  <c:v>43252</c:v>
                </c:pt>
                <c:pt idx="13">
                  <c:v>43266</c:v>
                </c:pt>
                <c:pt idx="14">
                  <c:v>43281</c:v>
                </c:pt>
                <c:pt idx="15">
                  <c:v>43313</c:v>
                </c:pt>
                <c:pt idx="16">
                  <c:v>43344</c:v>
                </c:pt>
                <c:pt idx="17">
                  <c:v>43373</c:v>
                </c:pt>
                <c:pt idx="18">
                  <c:v>43396</c:v>
                </c:pt>
                <c:pt idx="19">
                  <c:v>43405</c:v>
                </c:pt>
                <c:pt idx="20">
                  <c:v>43420</c:v>
                </c:pt>
                <c:pt idx="21">
                  <c:v>43440</c:v>
                </c:pt>
                <c:pt idx="22">
                  <c:v>43447</c:v>
                </c:pt>
                <c:pt idx="23">
                  <c:v>43453</c:v>
                </c:pt>
                <c:pt idx="24">
                  <c:v>43454</c:v>
                </c:pt>
                <c:pt idx="25">
                  <c:v>43464</c:v>
                </c:pt>
                <c:pt idx="26">
                  <c:v>43487</c:v>
                </c:pt>
                <c:pt idx="27">
                  <c:v>43496</c:v>
                </c:pt>
                <c:pt idx="28">
                  <c:v>43497</c:v>
                </c:pt>
                <c:pt idx="29">
                  <c:v>43501</c:v>
                </c:pt>
                <c:pt idx="30">
                  <c:v>43503</c:v>
                </c:pt>
                <c:pt idx="31">
                  <c:v>43505</c:v>
                </c:pt>
                <c:pt idx="32">
                  <c:v>43508</c:v>
                </c:pt>
                <c:pt idx="33">
                  <c:v>43509</c:v>
                </c:pt>
                <c:pt idx="34">
                  <c:v>43515</c:v>
                </c:pt>
                <c:pt idx="35">
                  <c:v>43524</c:v>
                </c:pt>
                <c:pt idx="36">
                  <c:v>43531</c:v>
                </c:pt>
                <c:pt idx="37">
                  <c:v>43537</c:v>
                </c:pt>
                <c:pt idx="38">
                  <c:v>43545</c:v>
                </c:pt>
                <c:pt idx="39">
                  <c:v>43556</c:v>
                </c:pt>
                <c:pt idx="40">
                  <c:v>43584</c:v>
                </c:pt>
                <c:pt idx="41">
                  <c:v>43604</c:v>
                </c:pt>
                <c:pt idx="42">
                  <c:v>43655</c:v>
                </c:pt>
                <c:pt idx="43">
                  <c:v>43683</c:v>
                </c:pt>
                <c:pt idx="44">
                  <c:v>43684</c:v>
                </c:pt>
                <c:pt idx="45">
                  <c:v>43735</c:v>
                </c:pt>
                <c:pt idx="46">
                  <c:v>43738</c:v>
                </c:pt>
                <c:pt idx="47">
                  <c:v>43753</c:v>
                </c:pt>
                <c:pt idx="48">
                  <c:v>43765</c:v>
                </c:pt>
                <c:pt idx="49">
                  <c:v>43784</c:v>
                </c:pt>
                <c:pt idx="50">
                  <c:v>43795</c:v>
                </c:pt>
                <c:pt idx="51">
                  <c:v>43816</c:v>
                </c:pt>
                <c:pt idx="52">
                  <c:v>43830</c:v>
                </c:pt>
                <c:pt idx="53">
                  <c:v>43869</c:v>
                </c:pt>
                <c:pt idx="54">
                  <c:v>43878</c:v>
                </c:pt>
                <c:pt idx="55">
                  <c:v>43885</c:v>
                </c:pt>
                <c:pt idx="56">
                  <c:v>43887</c:v>
                </c:pt>
                <c:pt idx="57">
                  <c:v>43893</c:v>
                </c:pt>
                <c:pt idx="58">
                  <c:v>43908</c:v>
                </c:pt>
                <c:pt idx="59">
                  <c:v>43913</c:v>
                </c:pt>
                <c:pt idx="60">
                  <c:v>43914</c:v>
                </c:pt>
                <c:pt idx="61">
                  <c:v>43917</c:v>
                </c:pt>
                <c:pt idx="62">
                  <c:v>43920</c:v>
                </c:pt>
                <c:pt idx="63">
                  <c:v>43924</c:v>
                </c:pt>
                <c:pt idx="64">
                  <c:v>43927</c:v>
                </c:pt>
                <c:pt idx="65">
                  <c:v>43928</c:v>
                </c:pt>
                <c:pt idx="66">
                  <c:v>43930</c:v>
                </c:pt>
                <c:pt idx="67">
                  <c:v>43935</c:v>
                </c:pt>
                <c:pt idx="68">
                  <c:v>43937</c:v>
                </c:pt>
                <c:pt idx="69">
                  <c:v>43940</c:v>
                </c:pt>
                <c:pt idx="70">
                  <c:v>43949</c:v>
                </c:pt>
                <c:pt idx="71">
                  <c:v>43951</c:v>
                </c:pt>
                <c:pt idx="72">
                  <c:v>43958</c:v>
                </c:pt>
                <c:pt idx="73">
                  <c:v>43959</c:v>
                </c:pt>
                <c:pt idx="74">
                  <c:v>43975</c:v>
                </c:pt>
                <c:pt idx="75">
                  <c:v>43978</c:v>
                </c:pt>
                <c:pt idx="76">
                  <c:v>43986</c:v>
                </c:pt>
                <c:pt idx="77">
                  <c:v>43998</c:v>
                </c:pt>
                <c:pt idx="78">
                  <c:v>44002</c:v>
                </c:pt>
                <c:pt idx="79">
                  <c:v>44006</c:v>
                </c:pt>
                <c:pt idx="80">
                  <c:v>44010</c:v>
                </c:pt>
                <c:pt idx="81">
                  <c:v>44016</c:v>
                </c:pt>
                <c:pt idx="82">
                  <c:v>44022</c:v>
                </c:pt>
                <c:pt idx="83">
                  <c:v>44028</c:v>
                </c:pt>
                <c:pt idx="84">
                  <c:v>44035</c:v>
                </c:pt>
                <c:pt idx="85">
                  <c:v>44042</c:v>
                </c:pt>
                <c:pt idx="86">
                  <c:v>44049</c:v>
                </c:pt>
                <c:pt idx="87">
                  <c:v>44053</c:v>
                </c:pt>
                <c:pt idx="88">
                  <c:v>44061</c:v>
                </c:pt>
                <c:pt idx="89">
                  <c:v>44074</c:v>
                </c:pt>
                <c:pt idx="90">
                  <c:v>44081</c:v>
                </c:pt>
                <c:pt idx="91">
                  <c:v>44090</c:v>
                </c:pt>
                <c:pt idx="92">
                  <c:v>44099</c:v>
                </c:pt>
                <c:pt idx="93">
                  <c:v>44102</c:v>
                </c:pt>
                <c:pt idx="94">
                  <c:v>44110</c:v>
                </c:pt>
                <c:pt idx="95">
                  <c:v>44116</c:v>
                </c:pt>
              </c:numCache>
            </c:numRef>
          </c:cat>
          <c:val>
            <c:numRef>
              <c:f>'[ingestion_summary_report-stats-12okt2020.xlsx]Subm-in-time'!$C$3:$C$98</c:f>
              <c:numCache>
                <c:formatCode>General</c:formatCode>
                <c:ptCount val="9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</c:v>
                </c:pt>
                <c:pt idx="4">
                  <c:v>18</c:v>
                </c:pt>
                <c:pt idx="5">
                  <c:v>32</c:v>
                </c:pt>
                <c:pt idx="6">
                  <c:v>55</c:v>
                </c:pt>
                <c:pt idx="7">
                  <c:v>63</c:v>
                </c:pt>
                <c:pt idx="8">
                  <c:v>75</c:v>
                </c:pt>
                <c:pt idx="9">
                  <c:v>106</c:v>
                </c:pt>
                <c:pt idx="10">
                  <c:v>140</c:v>
                </c:pt>
                <c:pt idx="11">
                  <c:v>163</c:v>
                </c:pt>
                <c:pt idx="12">
                  <c:v>165</c:v>
                </c:pt>
                <c:pt idx="13">
                  <c:v>182</c:v>
                </c:pt>
                <c:pt idx="14">
                  <c:v>182</c:v>
                </c:pt>
                <c:pt idx="15">
                  <c:v>184</c:v>
                </c:pt>
                <c:pt idx="16">
                  <c:v>185</c:v>
                </c:pt>
                <c:pt idx="17">
                  <c:v>194</c:v>
                </c:pt>
                <c:pt idx="18">
                  <c:v>201</c:v>
                </c:pt>
                <c:pt idx="19">
                  <c:v>204</c:v>
                </c:pt>
                <c:pt idx="20">
                  <c:v>213</c:v>
                </c:pt>
                <c:pt idx="21">
                  <c:v>221</c:v>
                </c:pt>
                <c:pt idx="22">
                  <c:v>225</c:v>
                </c:pt>
                <c:pt idx="23">
                  <c:v>229</c:v>
                </c:pt>
                <c:pt idx="24">
                  <c:v>231</c:v>
                </c:pt>
                <c:pt idx="25">
                  <c:v>263</c:v>
                </c:pt>
                <c:pt idx="26">
                  <c:v>272</c:v>
                </c:pt>
                <c:pt idx="27">
                  <c:v>272</c:v>
                </c:pt>
                <c:pt idx="28">
                  <c:v>272</c:v>
                </c:pt>
                <c:pt idx="29">
                  <c:v>274</c:v>
                </c:pt>
                <c:pt idx="30">
                  <c:v>274</c:v>
                </c:pt>
                <c:pt idx="31">
                  <c:v>274</c:v>
                </c:pt>
                <c:pt idx="32">
                  <c:v>275</c:v>
                </c:pt>
                <c:pt idx="33">
                  <c:v>284</c:v>
                </c:pt>
                <c:pt idx="34">
                  <c:v>285</c:v>
                </c:pt>
                <c:pt idx="35">
                  <c:v>295</c:v>
                </c:pt>
                <c:pt idx="36">
                  <c:v>353</c:v>
                </c:pt>
                <c:pt idx="37">
                  <c:v>367</c:v>
                </c:pt>
                <c:pt idx="38">
                  <c:v>416</c:v>
                </c:pt>
                <c:pt idx="39">
                  <c:v>449</c:v>
                </c:pt>
                <c:pt idx="40">
                  <c:v>474</c:v>
                </c:pt>
                <c:pt idx="41">
                  <c:v>506</c:v>
                </c:pt>
                <c:pt idx="42">
                  <c:v>537</c:v>
                </c:pt>
                <c:pt idx="43">
                  <c:v>542</c:v>
                </c:pt>
                <c:pt idx="44">
                  <c:v>545</c:v>
                </c:pt>
                <c:pt idx="45">
                  <c:v>546</c:v>
                </c:pt>
                <c:pt idx="46">
                  <c:v>549</c:v>
                </c:pt>
                <c:pt idx="47">
                  <c:v>553</c:v>
                </c:pt>
                <c:pt idx="48">
                  <c:v>558</c:v>
                </c:pt>
                <c:pt idx="49">
                  <c:v>558</c:v>
                </c:pt>
                <c:pt idx="50">
                  <c:v>564</c:v>
                </c:pt>
                <c:pt idx="51">
                  <c:v>565</c:v>
                </c:pt>
                <c:pt idx="52">
                  <c:v>565</c:v>
                </c:pt>
                <c:pt idx="53">
                  <c:v>566</c:v>
                </c:pt>
                <c:pt idx="54">
                  <c:v>566</c:v>
                </c:pt>
                <c:pt idx="55">
                  <c:v>573</c:v>
                </c:pt>
                <c:pt idx="56">
                  <c:v>580</c:v>
                </c:pt>
                <c:pt idx="57">
                  <c:v>580</c:v>
                </c:pt>
                <c:pt idx="58">
                  <c:v>584</c:v>
                </c:pt>
                <c:pt idx="59">
                  <c:v>588</c:v>
                </c:pt>
                <c:pt idx="60">
                  <c:v>588</c:v>
                </c:pt>
                <c:pt idx="61">
                  <c:v>591</c:v>
                </c:pt>
                <c:pt idx="62">
                  <c:v>595</c:v>
                </c:pt>
                <c:pt idx="63">
                  <c:v>596</c:v>
                </c:pt>
                <c:pt idx="64">
                  <c:v>596</c:v>
                </c:pt>
                <c:pt idx="65">
                  <c:v>599</c:v>
                </c:pt>
                <c:pt idx="66">
                  <c:v>599</c:v>
                </c:pt>
                <c:pt idx="67">
                  <c:v>600</c:v>
                </c:pt>
                <c:pt idx="68">
                  <c:v>604</c:v>
                </c:pt>
                <c:pt idx="69">
                  <c:v>612</c:v>
                </c:pt>
                <c:pt idx="70">
                  <c:v>614</c:v>
                </c:pt>
                <c:pt idx="71">
                  <c:v>615</c:v>
                </c:pt>
                <c:pt idx="72">
                  <c:v>616</c:v>
                </c:pt>
                <c:pt idx="73">
                  <c:v>616</c:v>
                </c:pt>
                <c:pt idx="74">
                  <c:v>617</c:v>
                </c:pt>
                <c:pt idx="75">
                  <c:v>617</c:v>
                </c:pt>
                <c:pt idx="76">
                  <c:v>617</c:v>
                </c:pt>
                <c:pt idx="77">
                  <c:v>618</c:v>
                </c:pt>
                <c:pt idx="78">
                  <c:v>619</c:v>
                </c:pt>
                <c:pt idx="79">
                  <c:v>619</c:v>
                </c:pt>
                <c:pt idx="80">
                  <c:v>619</c:v>
                </c:pt>
                <c:pt idx="81">
                  <c:v>621</c:v>
                </c:pt>
                <c:pt idx="82">
                  <c:v>625</c:v>
                </c:pt>
                <c:pt idx="83">
                  <c:v>626</c:v>
                </c:pt>
                <c:pt idx="84">
                  <c:v>636</c:v>
                </c:pt>
                <c:pt idx="85">
                  <c:v>637</c:v>
                </c:pt>
                <c:pt idx="86">
                  <c:v>660</c:v>
                </c:pt>
                <c:pt idx="87">
                  <c:v>660</c:v>
                </c:pt>
                <c:pt idx="88">
                  <c:v>664</c:v>
                </c:pt>
                <c:pt idx="89">
                  <c:v>665</c:v>
                </c:pt>
                <c:pt idx="90">
                  <c:v>665</c:v>
                </c:pt>
                <c:pt idx="91">
                  <c:v>666</c:v>
                </c:pt>
                <c:pt idx="92">
                  <c:v>673</c:v>
                </c:pt>
                <c:pt idx="93">
                  <c:v>674</c:v>
                </c:pt>
                <c:pt idx="94">
                  <c:v>683</c:v>
                </c:pt>
                <c:pt idx="95">
                  <c:v>684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87C-45FE-B4F0-89379C0D6D1B}"/>
            </c:ext>
          </c:extLst>
        </c:ser>
        <c:ser>
          <c:idx val="2"/>
          <c:order val="2"/>
          <c:tx>
            <c:strRef>
              <c:f>'[ingestion_summary_report-stats-12okt2020.xlsx]Subm-in-time'!$D$2</c:f>
              <c:strCache>
                <c:ptCount val="1"/>
                <c:pt idx="0">
                  <c:v>Elaborated phase II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'[ingestion_summary_report-stats-12okt2020.xlsx]Subm-in-time'!$A$3:$A$98</c:f>
              <c:numCache>
                <c:formatCode>d\-mmm\-yy</c:formatCode>
                <c:ptCount val="96"/>
                <c:pt idx="0">
                  <c:v>42917</c:v>
                </c:pt>
                <c:pt idx="1">
                  <c:v>42948</c:v>
                </c:pt>
                <c:pt idx="2">
                  <c:v>42979</c:v>
                </c:pt>
                <c:pt idx="3">
                  <c:v>43009</c:v>
                </c:pt>
                <c:pt idx="4">
                  <c:v>43040</c:v>
                </c:pt>
                <c:pt idx="5">
                  <c:v>43070</c:v>
                </c:pt>
                <c:pt idx="6">
                  <c:v>43101</c:v>
                </c:pt>
                <c:pt idx="7">
                  <c:v>43132</c:v>
                </c:pt>
                <c:pt idx="8">
                  <c:v>43160</c:v>
                </c:pt>
                <c:pt idx="9">
                  <c:v>43191</c:v>
                </c:pt>
                <c:pt idx="10">
                  <c:v>43221</c:v>
                </c:pt>
                <c:pt idx="11">
                  <c:v>43239</c:v>
                </c:pt>
                <c:pt idx="12">
                  <c:v>43252</c:v>
                </c:pt>
                <c:pt idx="13">
                  <c:v>43266</c:v>
                </c:pt>
                <c:pt idx="14">
                  <c:v>43281</c:v>
                </c:pt>
                <c:pt idx="15">
                  <c:v>43313</c:v>
                </c:pt>
                <c:pt idx="16">
                  <c:v>43344</c:v>
                </c:pt>
                <c:pt idx="17">
                  <c:v>43373</c:v>
                </c:pt>
                <c:pt idx="18">
                  <c:v>43396</c:v>
                </c:pt>
                <c:pt idx="19">
                  <c:v>43405</c:v>
                </c:pt>
                <c:pt idx="20">
                  <c:v>43420</c:v>
                </c:pt>
                <c:pt idx="21">
                  <c:v>43440</c:v>
                </c:pt>
                <c:pt idx="22">
                  <c:v>43447</c:v>
                </c:pt>
                <c:pt idx="23">
                  <c:v>43453</c:v>
                </c:pt>
                <c:pt idx="24">
                  <c:v>43454</c:v>
                </c:pt>
                <c:pt idx="25">
                  <c:v>43464</c:v>
                </c:pt>
                <c:pt idx="26">
                  <c:v>43487</c:v>
                </c:pt>
                <c:pt idx="27">
                  <c:v>43496</c:v>
                </c:pt>
                <c:pt idx="28">
                  <c:v>43497</c:v>
                </c:pt>
                <c:pt idx="29">
                  <c:v>43501</c:v>
                </c:pt>
                <c:pt idx="30">
                  <c:v>43503</c:v>
                </c:pt>
                <c:pt idx="31">
                  <c:v>43505</c:v>
                </c:pt>
                <c:pt idx="32">
                  <c:v>43508</c:v>
                </c:pt>
                <c:pt idx="33">
                  <c:v>43509</c:v>
                </c:pt>
                <c:pt idx="34">
                  <c:v>43515</c:v>
                </c:pt>
                <c:pt idx="35">
                  <c:v>43524</c:v>
                </c:pt>
                <c:pt idx="36">
                  <c:v>43531</c:v>
                </c:pt>
                <c:pt idx="37">
                  <c:v>43537</c:v>
                </c:pt>
                <c:pt idx="38">
                  <c:v>43545</c:v>
                </c:pt>
                <c:pt idx="39">
                  <c:v>43556</c:v>
                </c:pt>
                <c:pt idx="40">
                  <c:v>43584</c:v>
                </c:pt>
                <c:pt idx="41">
                  <c:v>43604</c:v>
                </c:pt>
                <c:pt idx="42">
                  <c:v>43655</c:v>
                </c:pt>
                <c:pt idx="43">
                  <c:v>43683</c:v>
                </c:pt>
                <c:pt idx="44">
                  <c:v>43684</c:v>
                </c:pt>
                <c:pt idx="45">
                  <c:v>43735</c:v>
                </c:pt>
                <c:pt idx="46">
                  <c:v>43738</c:v>
                </c:pt>
                <c:pt idx="47">
                  <c:v>43753</c:v>
                </c:pt>
                <c:pt idx="48">
                  <c:v>43765</c:v>
                </c:pt>
                <c:pt idx="49">
                  <c:v>43784</c:v>
                </c:pt>
                <c:pt idx="50">
                  <c:v>43795</c:v>
                </c:pt>
                <c:pt idx="51">
                  <c:v>43816</c:v>
                </c:pt>
                <c:pt idx="52">
                  <c:v>43830</c:v>
                </c:pt>
                <c:pt idx="53">
                  <c:v>43869</c:v>
                </c:pt>
                <c:pt idx="54">
                  <c:v>43878</c:v>
                </c:pt>
                <c:pt idx="55">
                  <c:v>43885</c:v>
                </c:pt>
                <c:pt idx="56">
                  <c:v>43887</c:v>
                </c:pt>
                <c:pt idx="57">
                  <c:v>43893</c:v>
                </c:pt>
                <c:pt idx="58">
                  <c:v>43908</c:v>
                </c:pt>
                <c:pt idx="59">
                  <c:v>43913</c:v>
                </c:pt>
                <c:pt idx="60">
                  <c:v>43914</c:v>
                </c:pt>
                <c:pt idx="61">
                  <c:v>43917</c:v>
                </c:pt>
                <c:pt idx="62">
                  <c:v>43920</c:v>
                </c:pt>
                <c:pt idx="63">
                  <c:v>43924</c:v>
                </c:pt>
                <c:pt idx="64">
                  <c:v>43927</c:v>
                </c:pt>
                <c:pt idx="65">
                  <c:v>43928</c:v>
                </c:pt>
                <c:pt idx="66">
                  <c:v>43930</c:v>
                </c:pt>
                <c:pt idx="67">
                  <c:v>43935</c:v>
                </c:pt>
                <c:pt idx="68">
                  <c:v>43937</c:v>
                </c:pt>
                <c:pt idx="69">
                  <c:v>43940</c:v>
                </c:pt>
                <c:pt idx="70">
                  <c:v>43949</c:v>
                </c:pt>
                <c:pt idx="71">
                  <c:v>43951</c:v>
                </c:pt>
                <c:pt idx="72">
                  <c:v>43958</c:v>
                </c:pt>
                <c:pt idx="73">
                  <c:v>43959</c:v>
                </c:pt>
                <c:pt idx="74">
                  <c:v>43975</c:v>
                </c:pt>
                <c:pt idx="75">
                  <c:v>43978</c:v>
                </c:pt>
                <c:pt idx="76">
                  <c:v>43986</c:v>
                </c:pt>
                <c:pt idx="77">
                  <c:v>43998</c:v>
                </c:pt>
                <c:pt idx="78">
                  <c:v>44002</c:v>
                </c:pt>
                <c:pt idx="79">
                  <c:v>44006</c:v>
                </c:pt>
                <c:pt idx="80">
                  <c:v>44010</c:v>
                </c:pt>
                <c:pt idx="81">
                  <c:v>44016</c:v>
                </c:pt>
                <c:pt idx="82">
                  <c:v>44022</c:v>
                </c:pt>
                <c:pt idx="83">
                  <c:v>44028</c:v>
                </c:pt>
                <c:pt idx="84">
                  <c:v>44035</c:v>
                </c:pt>
                <c:pt idx="85">
                  <c:v>44042</c:v>
                </c:pt>
                <c:pt idx="86">
                  <c:v>44049</c:v>
                </c:pt>
                <c:pt idx="87">
                  <c:v>44053</c:v>
                </c:pt>
                <c:pt idx="88">
                  <c:v>44061</c:v>
                </c:pt>
                <c:pt idx="89">
                  <c:v>44074</c:v>
                </c:pt>
                <c:pt idx="90">
                  <c:v>44081</c:v>
                </c:pt>
                <c:pt idx="91">
                  <c:v>44090</c:v>
                </c:pt>
                <c:pt idx="92">
                  <c:v>44099</c:v>
                </c:pt>
                <c:pt idx="93">
                  <c:v>44102</c:v>
                </c:pt>
                <c:pt idx="94">
                  <c:v>44110</c:v>
                </c:pt>
                <c:pt idx="95">
                  <c:v>44116</c:v>
                </c:pt>
              </c:numCache>
            </c:numRef>
          </c:cat>
          <c:val>
            <c:numRef>
              <c:f>'[ingestion_summary_report-stats-12okt2020.xlsx]Subm-in-time'!$D$3:$D$98</c:f>
              <c:numCache>
                <c:formatCode>General</c:formatCode>
                <c:ptCount val="9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6</c:v>
                </c:pt>
                <c:pt idx="10">
                  <c:v>10</c:v>
                </c:pt>
                <c:pt idx="11">
                  <c:v>13</c:v>
                </c:pt>
                <c:pt idx="12">
                  <c:v>20</c:v>
                </c:pt>
                <c:pt idx="13">
                  <c:v>24</c:v>
                </c:pt>
                <c:pt idx="14">
                  <c:v>24</c:v>
                </c:pt>
                <c:pt idx="15">
                  <c:v>24</c:v>
                </c:pt>
                <c:pt idx="16">
                  <c:v>24</c:v>
                </c:pt>
                <c:pt idx="17">
                  <c:v>32</c:v>
                </c:pt>
                <c:pt idx="18">
                  <c:v>42</c:v>
                </c:pt>
                <c:pt idx="19">
                  <c:v>43</c:v>
                </c:pt>
                <c:pt idx="20">
                  <c:v>52</c:v>
                </c:pt>
                <c:pt idx="21">
                  <c:v>55</c:v>
                </c:pt>
                <c:pt idx="22">
                  <c:v>55</c:v>
                </c:pt>
                <c:pt idx="23">
                  <c:v>56</c:v>
                </c:pt>
                <c:pt idx="24">
                  <c:v>56</c:v>
                </c:pt>
                <c:pt idx="25">
                  <c:v>58</c:v>
                </c:pt>
                <c:pt idx="26">
                  <c:v>90</c:v>
                </c:pt>
                <c:pt idx="27">
                  <c:v>91</c:v>
                </c:pt>
                <c:pt idx="28">
                  <c:v>91</c:v>
                </c:pt>
                <c:pt idx="29">
                  <c:v>91</c:v>
                </c:pt>
                <c:pt idx="30">
                  <c:v>91</c:v>
                </c:pt>
                <c:pt idx="31">
                  <c:v>91</c:v>
                </c:pt>
                <c:pt idx="32">
                  <c:v>94</c:v>
                </c:pt>
                <c:pt idx="33">
                  <c:v>94</c:v>
                </c:pt>
                <c:pt idx="34">
                  <c:v>94</c:v>
                </c:pt>
                <c:pt idx="35">
                  <c:v>105</c:v>
                </c:pt>
                <c:pt idx="36">
                  <c:v>107</c:v>
                </c:pt>
                <c:pt idx="37">
                  <c:v>126</c:v>
                </c:pt>
                <c:pt idx="38">
                  <c:v>132</c:v>
                </c:pt>
                <c:pt idx="39">
                  <c:v>172</c:v>
                </c:pt>
                <c:pt idx="40">
                  <c:v>182</c:v>
                </c:pt>
                <c:pt idx="41">
                  <c:v>205</c:v>
                </c:pt>
                <c:pt idx="42">
                  <c:v>206</c:v>
                </c:pt>
                <c:pt idx="43">
                  <c:v>206</c:v>
                </c:pt>
                <c:pt idx="44">
                  <c:v>206</c:v>
                </c:pt>
                <c:pt idx="45">
                  <c:v>206</c:v>
                </c:pt>
                <c:pt idx="46">
                  <c:v>206</c:v>
                </c:pt>
                <c:pt idx="47">
                  <c:v>206</c:v>
                </c:pt>
                <c:pt idx="48">
                  <c:v>206</c:v>
                </c:pt>
                <c:pt idx="49">
                  <c:v>206</c:v>
                </c:pt>
                <c:pt idx="50">
                  <c:v>207</c:v>
                </c:pt>
                <c:pt idx="51">
                  <c:v>207</c:v>
                </c:pt>
                <c:pt idx="52">
                  <c:v>207</c:v>
                </c:pt>
                <c:pt idx="53">
                  <c:v>211</c:v>
                </c:pt>
                <c:pt idx="54">
                  <c:v>215</c:v>
                </c:pt>
                <c:pt idx="55">
                  <c:v>215</c:v>
                </c:pt>
                <c:pt idx="56">
                  <c:v>216</c:v>
                </c:pt>
                <c:pt idx="57">
                  <c:v>216</c:v>
                </c:pt>
                <c:pt idx="58">
                  <c:v>216</c:v>
                </c:pt>
                <c:pt idx="59">
                  <c:v>219</c:v>
                </c:pt>
                <c:pt idx="60">
                  <c:v>220</c:v>
                </c:pt>
                <c:pt idx="61">
                  <c:v>238</c:v>
                </c:pt>
                <c:pt idx="62">
                  <c:v>238</c:v>
                </c:pt>
                <c:pt idx="63">
                  <c:v>242</c:v>
                </c:pt>
                <c:pt idx="64">
                  <c:v>242</c:v>
                </c:pt>
                <c:pt idx="65">
                  <c:v>242</c:v>
                </c:pt>
                <c:pt idx="66">
                  <c:v>244</c:v>
                </c:pt>
                <c:pt idx="67">
                  <c:v>244</c:v>
                </c:pt>
                <c:pt idx="68">
                  <c:v>245</c:v>
                </c:pt>
                <c:pt idx="69">
                  <c:v>245</c:v>
                </c:pt>
                <c:pt idx="70">
                  <c:v>245</c:v>
                </c:pt>
                <c:pt idx="71">
                  <c:v>246</c:v>
                </c:pt>
                <c:pt idx="72">
                  <c:v>249</c:v>
                </c:pt>
                <c:pt idx="73">
                  <c:v>251</c:v>
                </c:pt>
                <c:pt idx="74">
                  <c:v>254</c:v>
                </c:pt>
                <c:pt idx="75">
                  <c:v>254</c:v>
                </c:pt>
                <c:pt idx="76">
                  <c:v>255</c:v>
                </c:pt>
                <c:pt idx="77">
                  <c:v>255</c:v>
                </c:pt>
                <c:pt idx="78">
                  <c:v>255</c:v>
                </c:pt>
                <c:pt idx="79">
                  <c:v>255</c:v>
                </c:pt>
                <c:pt idx="80">
                  <c:v>255</c:v>
                </c:pt>
                <c:pt idx="81">
                  <c:v>257</c:v>
                </c:pt>
                <c:pt idx="82">
                  <c:v>258</c:v>
                </c:pt>
                <c:pt idx="83">
                  <c:v>260</c:v>
                </c:pt>
                <c:pt idx="84">
                  <c:v>260</c:v>
                </c:pt>
                <c:pt idx="85">
                  <c:v>260</c:v>
                </c:pt>
                <c:pt idx="86">
                  <c:v>260</c:v>
                </c:pt>
                <c:pt idx="87">
                  <c:v>260</c:v>
                </c:pt>
                <c:pt idx="88">
                  <c:v>260</c:v>
                </c:pt>
                <c:pt idx="89">
                  <c:v>267</c:v>
                </c:pt>
                <c:pt idx="90">
                  <c:v>274</c:v>
                </c:pt>
                <c:pt idx="91">
                  <c:v>279</c:v>
                </c:pt>
                <c:pt idx="92">
                  <c:v>282</c:v>
                </c:pt>
                <c:pt idx="93">
                  <c:v>286</c:v>
                </c:pt>
                <c:pt idx="94">
                  <c:v>292</c:v>
                </c:pt>
                <c:pt idx="95">
                  <c:v>292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87C-45FE-B4F0-89379C0D6D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6723840"/>
        <c:axId val="536721872"/>
      </c:lineChart>
      <c:dateAx>
        <c:axId val="536723840"/>
        <c:scaling>
          <c:orientation val="minMax"/>
        </c:scaling>
        <c:delete val="0"/>
        <c:axPos val="b"/>
        <c:numFmt formatCode="d\-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L"/>
          </a:p>
        </c:txPr>
        <c:crossAx val="536721872"/>
        <c:crosses val="autoZero"/>
        <c:auto val="1"/>
        <c:lblOffset val="100"/>
        <c:baseTimeUnit val="days"/>
      </c:dateAx>
      <c:valAx>
        <c:axId val="536721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NL"/>
          </a:p>
        </c:txPr>
        <c:crossAx val="536723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250-4824-AC66-5FD6B80F0D8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250-4824-AC66-5FD6B80F0D8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250-4824-AC66-5FD6B80F0D8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250-4824-AC66-5FD6B80F0D8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250-4824-AC66-5FD6B80F0D8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250-4824-AC66-5FD6B80F0D8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5250-4824-AC66-5FD6B80F0D8E}"/>
              </c:ext>
            </c:extLst>
          </c:dPt>
          <c:dLbls>
            <c:dLbl>
              <c:idx val="0"/>
              <c:layout>
                <c:manualLayout>
                  <c:x val="1.8755328218243821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50-4824-AC66-5FD6B80F0D8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250-4824-AC66-5FD6B80F0D8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5250-4824-AC66-5FD6B80F0D8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5250-4824-AC66-5FD6B80F0D8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5250-4824-AC66-5FD6B80F0D8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5250-4824-AC66-5FD6B80F0D8E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5250-4824-AC66-5FD6B80F0D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NL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'[ingestion_summary_report-stats-12okt2020.xlsx]themes'!$A$3:$A$9</c:f>
              <c:strCache>
                <c:ptCount val="7"/>
                <c:pt idx="0">
                  <c:v>Bathymetry</c:v>
                </c:pt>
                <c:pt idx="1">
                  <c:v>Biology</c:v>
                </c:pt>
                <c:pt idx="2">
                  <c:v>Chemistry</c:v>
                </c:pt>
                <c:pt idx="3">
                  <c:v>Geology</c:v>
                </c:pt>
                <c:pt idx="4">
                  <c:v>Human Activities</c:v>
                </c:pt>
                <c:pt idx="5">
                  <c:v>Physics</c:v>
                </c:pt>
                <c:pt idx="6">
                  <c:v>Seabed Habitats </c:v>
                </c:pt>
              </c:strCache>
            </c:strRef>
          </c:cat>
          <c:val>
            <c:numRef>
              <c:f>'[ingestion_summary_report-stats-12okt2020.xlsx]themes'!$B$3:$B$9</c:f>
              <c:numCache>
                <c:formatCode>General</c:formatCode>
                <c:ptCount val="7"/>
                <c:pt idx="0">
                  <c:v>85</c:v>
                </c:pt>
                <c:pt idx="1">
                  <c:v>52</c:v>
                </c:pt>
                <c:pt idx="2">
                  <c:v>184</c:v>
                </c:pt>
                <c:pt idx="3">
                  <c:v>12</c:v>
                </c:pt>
                <c:pt idx="4">
                  <c:v>48</c:v>
                </c:pt>
                <c:pt idx="5">
                  <c:v>302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250-4824-AC66-5FD6B80F0D8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rgbClr val="109EFF"/>
                </a:solidFill>
              </a:rPr>
              <a:t>Number of </a:t>
            </a:r>
            <a:r>
              <a:rPr lang="en-US" sz="1800" b="1" dirty="0" err="1">
                <a:solidFill>
                  <a:srgbClr val="109EFF"/>
                </a:solidFill>
              </a:rPr>
              <a:t>organisations</a:t>
            </a:r>
            <a:r>
              <a:rPr lang="en-US" sz="1800" b="1" dirty="0">
                <a:solidFill>
                  <a:srgbClr val="109EFF"/>
                </a:solidFill>
              </a:rPr>
              <a:t> per sector – TOTAAL 126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N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'[ingestion_summary_report-stats-12okt2020.xlsx]ORG-DHC'!$H$1</c:f>
              <c:strCache>
                <c:ptCount val="1"/>
                <c:pt idx="0">
                  <c:v>No of org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F75-4ADA-8C71-BD95ACCAA9B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F75-4ADA-8C71-BD95ACCAA9B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CF75-4ADA-8C71-BD95ACCAA9B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CF75-4ADA-8C71-BD95ACCAA9B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CF75-4ADA-8C71-BD95ACCAA9B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CF75-4ADA-8C71-BD95ACCAA9B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F75-4ADA-8C71-BD95ACCAA9B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CF75-4ADA-8C71-BD95ACCAA9B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CF75-4ADA-8C71-BD95ACCAA9B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CF75-4ADA-8C71-BD95ACCAA9B1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CF75-4ADA-8C71-BD95ACCAA9B1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N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CF75-4ADA-8C71-BD95ACCAA9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NL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'[ingestion_summary_report-stats-12okt2020.xlsx]ORG-DHC'!$G$2:$G$7</c:f>
              <c:strCache>
                <c:ptCount val="5"/>
                <c:pt idx="0">
                  <c:v>Company</c:v>
                </c:pt>
                <c:pt idx="1">
                  <c:v>Government</c:v>
                </c:pt>
                <c:pt idx="2">
                  <c:v>NGO</c:v>
                </c:pt>
                <c:pt idx="3">
                  <c:v>Research Institute</c:v>
                </c:pt>
                <c:pt idx="4">
                  <c:v>University</c:v>
                </c:pt>
              </c:strCache>
            </c:strRef>
          </c:cat>
          <c:val>
            <c:numRef>
              <c:f>'[ingestion_summary_report-stats-12okt2020.xlsx]ORG-DHC'!$H$2:$H$7</c:f>
              <c:numCache>
                <c:formatCode>General</c:formatCode>
                <c:ptCount val="6"/>
                <c:pt idx="0">
                  <c:v>23</c:v>
                </c:pt>
                <c:pt idx="1">
                  <c:v>21</c:v>
                </c:pt>
                <c:pt idx="2">
                  <c:v>5</c:v>
                </c:pt>
                <c:pt idx="3">
                  <c:v>57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F75-4ADA-8C71-BD95ACCAA9B1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09CC5-8D43-46AE-8314-6824F3A9A3FD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22257-6D81-45E0-BB4D-1F646BE1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31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22257-6D81-45E0-BB4D-1F646BE11E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07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rst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2564904"/>
            <a:ext cx="5110336" cy="72008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chemeClr val="bg1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3506180"/>
            <a:ext cx="6400800" cy="6019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004048" y="4941168"/>
            <a:ext cx="1295292" cy="7511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1800" b="0" i="0" baseline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Surname</a:t>
            </a:r>
          </a:p>
        </p:txBody>
      </p:sp>
      <p:sp>
        <p:nvSpPr>
          <p:cNvPr id="5" name="Rettangolo 4"/>
          <p:cNvSpPr/>
          <p:nvPr userDrawn="1"/>
        </p:nvSpPr>
        <p:spPr>
          <a:xfrm>
            <a:off x="6372200" y="4936232"/>
            <a:ext cx="45719" cy="756084"/>
          </a:xfrm>
          <a:prstGeom prst="rect">
            <a:avLst/>
          </a:prstGeom>
          <a:solidFill>
            <a:srgbClr val="F7B0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effectLst/>
            </a:endParaRP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490779" y="4936232"/>
            <a:ext cx="2257685" cy="7560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0" i="0" baseline="0">
                <a:solidFill>
                  <a:schemeClr val="bg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Affiliation, Email </a:t>
            </a:r>
          </a:p>
        </p:txBody>
      </p:sp>
    </p:spTree>
    <p:extLst>
      <p:ext uri="{BB962C8B-B14F-4D97-AF65-F5344CB8AC3E}">
        <p14:creationId xmlns:p14="http://schemas.microsoft.com/office/powerpoint/2010/main" val="993503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23728" y="620688"/>
            <a:ext cx="5472608" cy="576064"/>
          </a:xfrm>
          <a:prstGeom prst="rect">
            <a:avLst/>
          </a:prstGeom>
        </p:spPr>
        <p:txBody>
          <a:bodyPr vert="horz"/>
          <a:lstStyle>
            <a:lvl1pPr algn="l">
              <a:defRPr sz="3000" b="1" i="0">
                <a:solidFill>
                  <a:srgbClr val="0E71B4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1419388" cy="1584177"/>
          </a:xfrm>
          <a:prstGeom prst="rect">
            <a:avLst/>
          </a:prstGeom>
        </p:spPr>
      </p:pic>
      <p:sp>
        <p:nvSpPr>
          <p:cNvPr id="11" name="Rettangolo 10"/>
          <p:cNvSpPr/>
          <p:nvPr userDrawn="1"/>
        </p:nvSpPr>
        <p:spPr>
          <a:xfrm>
            <a:off x="2123728" y="476672"/>
            <a:ext cx="2016224" cy="45719"/>
          </a:xfrm>
          <a:prstGeom prst="rect">
            <a:avLst/>
          </a:prstGeom>
          <a:solidFill>
            <a:srgbClr val="0E71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42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423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832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6926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Tx/>
              <a:buBlip>
                <a:blip r:embed="rId3"/>
              </a:buBlip>
              <a:defRPr sz="2400" b="0" i="0"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>
              <a:buFontTx/>
              <a:buBlip>
                <a:blip r:embed="rId3"/>
              </a:buBlip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FontTx/>
              <a:buBlip>
                <a:blip r:embed="rId3"/>
              </a:buBlip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>
              <a:buFontTx/>
              <a:buBlip>
                <a:blip r:embed="rId3"/>
              </a:buBlip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Tx/>
              <a:buBlip>
                <a:blip r:embed="rId3"/>
              </a:buBlip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42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423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1419388" cy="1584177"/>
          </a:xfrm>
          <a:prstGeom prst="rect">
            <a:avLst/>
          </a:prstGeom>
        </p:spPr>
      </p:pic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1952193" y="620688"/>
            <a:ext cx="5472608" cy="576064"/>
          </a:xfrm>
          <a:prstGeom prst="rect">
            <a:avLst/>
          </a:prstGeom>
        </p:spPr>
        <p:txBody>
          <a:bodyPr vert="horz"/>
          <a:lstStyle>
            <a:lvl1pPr algn="l">
              <a:defRPr sz="3000" b="1" i="0">
                <a:solidFill>
                  <a:srgbClr val="0E71B4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12" name="Rettangolo 11"/>
          <p:cNvSpPr/>
          <p:nvPr userDrawn="1"/>
        </p:nvSpPr>
        <p:spPr>
          <a:xfrm>
            <a:off x="2051720" y="476671"/>
            <a:ext cx="2016224" cy="45719"/>
          </a:xfrm>
          <a:prstGeom prst="rect">
            <a:avLst/>
          </a:prstGeom>
          <a:solidFill>
            <a:srgbClr val="0E71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638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22897"/>
            <a:ext cx="4038600" cy="4103266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 sz="2800" b="0" i="0"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>
              <a:buFontTx/>
              <a:buBlip>
                <a:blip r:embed="rId3"/>
              </a:buBlip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FontTx/>
              <a:buBlip>
                <a:blip r:embed="rId3"/>
              </a:buBlip>
              <a:defRPr sz="2000" b="0" i="0"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>
              <a:buFontTx/>
              <a:buBlip>
                <a:blip r:embed="rId3"/>
              </a:buBlip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Tx/>
              <a:buBlip>
                <a:blip r:embed="rId3"/>
              </a:buBlip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22897"/>
            <a:ext cx="4038600" cy="4103266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 sz="2800" b="0" i="0"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>
              <a:buFontTx/>
              <a:buBlip>
                <a:blip r:embed="rId3"/>
              </a:buBlip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FontTx/>
              <a:buBlip>
                <a:blip r:embed="rId3"/>
              </a:buBlip>
              <a:defRPr sz="2000" b="0" i="0"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>
              <a:buFontTx/>
              <a:buBlip>
                <a:blip r:embed="rId3"/>
              </a:buBlip>
              <a:defRPr sz="1800" b="0" i="0"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Tx/>
              <a:buBlip>
                <a:blip r:embed="rId3"/>
              </a:buBlip>
              <a:defRPr sz="1800" b="0" i="0">
                <a:latin typeface="Open Sans" charset="0"/>
                <a:ea typeface="Open Sans" charset="0"/>
                <a:cs typeface="Open Sans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042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0423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1419388" cy="1584177"/>
          </a:xfrm>
          <a:prstGeom prst="rect">
            <a:avLst/>
          </a:prstGeom>
        </p:spPr>
      </p:pic>
      <p:sp>
        <p:nvSpPr>
          <p:cNvPr id="12" name="Titolo 1"/>
          <p:cNvSpPr>
            <a:spLocks noGrp="1"/>
          </p:cNvSpPr>
          <p:nvPr>
            <p:ph type="title"/>
          </p:nvPr>
        </p:nvSpPr>
        <p:spPr>
          <a:xfrm>
            <a:off x="1952193" y="620688"/>
            <a:ext cx="5472608" cy="576064"/>
          </a:xfrm>
          <a:prstGeom prst="rect">
            <a:avLst/>
          </a:prstGeom>
        </p:spPr>
        <p:txBody>
          <a:bodyPr vert="horz"/>
          <a:lstStyle>
            <a:lvl1pPr algn="l">
              <a:defRPr sz="3000" b="1" i="0">
                <a:solidFill>
                  <a:srgbClr val="0E71B4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13" name="Rettangolo 12"/>
          <p:cNvSpPr/>
          <p:nvPr userDrawn="1"/>
        </p:nvSpPr>
        <p:spPr>
          <a:xfrm>
            <a:off x="2051720" y="476671"/>
            <a:ext cx="2016224" cy="45719"/>
          </a:xfrm>
          <a:prstGeom prst="rect">
            <a:avLst/>
          </a:prstGeom>
          <a:solidFill>
            <a:srgbClr val="0E71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022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43123"/>
            <a:ext cx="8229600" cy="4078165"/>
          </a:xfrm>
          <a:prstGeom prst="rect">
            <a:avLst/>
          </a:prstGeom>
        </p:spPr>
        <p:txBody>
          <a:bodyPr vert="eaVert"/>
          <a:lstStyle>
            <a:lvl1pPr marL="342900" indent="-342900">
              <a:buFontTx/>
              <a:buBlip>
                <a:blip r:embed="rId3"/>
              </a:buBlip>
              <a:defRPr b="0" i="0"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>
              <a:buFontTx/>
              <a:buBlip>
                <a:blip r:embed="rId3"/>
              </a:buBlip>
              <a:defRPr b="0" i="0"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FontTx/>
              <a:buBlip>
                <a:blip r:embed="rId3"/>
              </a:buBlip>
              <a:defRPr b="0" i="0"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>
              <a:buFontTx/>
              <a:buBlip>
                <a:blip r:embed="rId3"/>
              </a:buBlip>
              <a:defRPr b="0" i="0"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Tx/>
              <a:buBlip>
                <a:blip r:embed="rId3"/>
              </a:buBlip>
              <a:defRPr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423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423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1419388" cy="1584177"/>
          </a:xfrm>
          <a:prstGeom prst="rect">
            <a:avLst/>
          </a:prstGeom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1952193" y="620688"/>
            <a:ext cx="5472608" cy="576064"/>
          </a:xfrm>
          <a:prstGeom prst="rect">
            <a:avLst/>
          </a:prstGeom>
        </p:spPr>
        <p:txBody>
          <a:bodyPr vert="horz"/>
          <a:lstStyle>
            <a:lvl1pPr algn="l">
              <a:defRPr sz="3000" b="1" i="0">
                <a:solidFill>
                  <a:srgbClr val="0E71B4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9" name="Rettangolo 8"/>
          <p:cNvSpPr/>
          <p:nvPr userDrawn="1"/>
        </p:nvSpPr>
        <p:spPr>
          <a:xfrm>
            <a:off x="2051720" y="476671"/>
            <a:ext cx="2016224" cy="45719"/>
          </a:xfrm>
          <a:prstGeom prst="rect">
            <a:avLst/>
          </a:prstGeom>
          <a:solidFill>
            <a:srgbClr val="0E71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920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 userDrawn="1"/>
        </p:nvSpPr>
        <p:spPr>
          <a:xfrm>
            <a:off x="2915816" y="4941168"/>
            <a:ext cx="3312368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1200" b="0" i="0" dirty="0" err="1">
                <a:solidFill>
                  <a:schemeClr val="bg1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rPr>
              <a:t>www.emodnet.eu</a:t>
            </a:r>
            <a:endParaRPr lang="en-GB" sz="1200" b="0" i="0" dirty="0">
              <a:solidFill>
                <a:schemeClr val="bg1"/>
              </a:solidFill>
              <a:latin typeface="Alte DIN 1451 Mittelschrift gepraegt" charset="0"/>
              <a:ea typeface="Alte DIN 1451 Mittelschrift gepraegt" charset="0"/>
              <a:cs typeface="Alte DIN 1451 Mittelschrift gepraeg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01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18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4" r:id="rId2"/>
    <p:sldLayoutId id="2147483708" r:id="rId3"/>
    <p:sldLayoutId id="2147483709" r:id="rId4"/>
    <p:sldLayoutId id="2147483710" r:id="rId5"/>
    <p:sldLayoutId id="2147483707" r:id="rId6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hyperlink" Target="EMODnet_Ingestion-MOVIE.mp4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hyperlink" Target="https://www.youtube.com/watch?v=p3vwngxyXuo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43608" y="2564904"/>
            <a:ext cx="7560840" cy="720080"/>
          </a:xfrm>
        </p:spPr>
        <p:txBody>
          <a:bodyPr>
            <a:normAutofit/>
          </a:bodyPr>
          <a:lstStyle/>
          <a:p>
            <a:r>
              <a:rPr lang="en-GB" dirty="0" err="1"/>
              <a:t>EMODnet</a:t>
            </a:r>
            <a:r>
              <a:rPr lang="en-GB" dirty="0"/>
              <a:t> Data Ingestion: ‘Wake up your data’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43608" y="3501008"/>
            <a:ext cx="6400800" cy="601960"/>
          </a:xfrm>
        </p:spPr>
        <p:txBody>
          <a:bodyPr/>
          <a:lstStyle/>
          <a:p>
            <a:r>
              <a:rPr lang="en-GB" dirty="0"/>
              <a:t>General presentation – December 2020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1"/>
          </p:nvPr>
        </p:nvSpPr>
        <p:spPr>
          <a:xfrm>
            <a:off x="3779912" y="4941168"/>
            <a:ext cx="2519428" cy="751148"/>
          </a:xfrm>
        </p:spPr>
        <p:txBody>
          <a:bodyPr>
            <a:noAutofit/>
          </a:bodyPr>
          <a:lstStyle/>
          <a:p>
            <a:r>
              <a:rPr lang="en-GB" dirty="0"/>
              <a:t>Dick M.A. </a:t>
            </a:r>
            <a:r>
              <a:rPr lang="en-GB" dirty="0" err="1"/>
              <a:t>Schaap</a:t>
            </a:r>
            <a:r>
              <a:rPr lang="en-GB" dirty="0"/>
              <a:t> 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MARIS</a:t>
            </a:r>
          </a:p>
        </p:txBody>
      </p:sp>
    </p:spTree>
    <p:extLst>
      <p:ext uri="{BB962C8B-B14F-4D97-AF65-F5344CB8AC3E}">
        <p14:creationId xmlns:p14="http://schemas.microsoft.com/office/powerpoint/2010/main" val="1833926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68052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Network of data centres ‘recruited’ from </a:t>
            </a:r>
            <a:r>
              <a:rPr lang="en-GB" dirty="0" err="1">
                <a:solidFill>
                  <a:schemeClr val="tx2"/>
                </a:solidFill>
              </a:rPr>
              <a:t>EMODnet</a:t>
            </a:r>
            <a:r>
              <a:rPr lang="en-GB" dirty="0">
                <a:solidFill>
                  <a:schemeClr val="tx2"/>
                </a:solidFill>
              </a:rPr>
              <a:t> Ingestion and Thematic portals consortia to act as ‘assigned data centres’ </a:t>
            </a:r>
          </a:p>
          <a:p>
            <a:r>
              <a:rPr lang="en-GB" dirty="0">
                <a:solidFill>
                  <a:schemeClr val="tx2"/>
                </a:solidFill>
              </a:rPr>
              <a:t>At present </a:t>
            </a:r>
            <a:r>
              <a:rPr lang="en-GB" b="1" dirty="0">
                <a:solidFill>
                  <a:schemeClr val="tx2"/>
                </a:solidFill>
              </a:rPr>
              <a:t>50</a:t>
            </a:r>
            <a:r>
              <a:rPr lang="en-GB" dirty="0">
                <a:solidFill>
                  <a:schemeClr val="tx2"/>
                </a:solidFill>
              </a:rPr>
              <a:t> Data Centres covering all </a:t>
            </a:r>
            <a:r>
              <a:rPr lang="en-GB" dirty="0" err="1">
                <a:solidFill>
                  <a:schemeClr val="tx2"/>
                </a:solidFill>
              </a:rPr>
              <a:t>thematics</a:t>
            </a:r>
            <a:endParaRPr lang="en-GB" dirty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endParaRPr lang="en-GB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952192" y="620688"/>
            <a:ext cx="6436231" cy="576064"/>
          </a:xfrm>
        </p:spPr>
        <p:txBody>
          <a:bodyPr/>
          <a:lstStyle/>
          <a:p>
            <a:r>
              <a:rPr lang="en-GB" dirty="0"/>
              <a:t>Pathways and collaboration with thematic lots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92" y="3645024"/>
            <a:ext cx="5153962" cy="30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37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952192" y="620688"/>
            <a:ext cx="6436231" cy="576064"/>
          </a:xfrm>
        </p:spPr>
        <p:txBody>
          <a:bodyPr/>
          <a:lstStyle/>
          <a:p>
            <a:r>
              <a:rPr lang="en-GB" dirty="0"/>
              <a:t>Network of expert data centres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C3E9B8-FFD3-4CF7-BF87-5276FE533C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36912"/>
            <a:ext cx="7401259" cy="282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75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952192" y="620688"/>
            <a:ext cx="6436231" cy="576064"/>
          </a:xfrm>
        </p:spPr>
        <p:txBody>
          <a:bodyPr/>
          <a:lstStyle/>
          <a:p>
            <a:r>
              <a:rPr lang="en-GB" dirty="0"/>
              <a:t>Submission Viewing 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02C8C-57CA-4EA1-B5F6-AD0FBD56D7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405" y="1789689"/>
            <a:ext cx="7002187" cy="487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29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952192" y="620688"/>
            <a:ext cx="6436231" cy="576064"/>
          </a:xfrm>
        </p:spPr>
        <p:txBody>
          <a:bodyPr/>
          <a:lstStyle/>
          <a:p>
            <a:r>
              <a:rPr lang="en-GB" dirty="0"/>
              <a:t>Submission progress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C491DE8-E7FA-49CE-80F0-8A591AE0E1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0848669"/>
              </p:ext>
            </p:extLst>
          </p:nvPr>
        </p:nvGraphicFramePr>
        <p:xfrm>
          <a:off x="755576" y="1916832"/>
          <a:ext cx="7488832" cy="4688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20828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952192" y="620688"/>
            <a:ext cx="6436231" cy="576064"/>
          </a:xfrm>
        </p:spPr>
        <p:txBody>
          <a:bodyPr/>
          <a:lstStyle/>
          <a:p>
            <a:r>
              <a:rPr lang="en-GB" dirty="0"/>
              <a:t>Submission progress </a:t>
            </a:r>
            <a:br>
              <a:rPr lang="en-GB" dirty="0"/>
            </a:br>
            <a:r>
              <a:rPr lang="en-GB" dirty="0"/>
              <a:t>(&gt; 700 phase 1 – 2 records)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8467129"/>
              </p:ext>
            </p:extLst>
          </p:nvPr>
        </p:nvGraphicFramePr>
        <p:xfrm>
          <a:off x="611560" y="1772816"/>
          <a:ext cx="7344816" cy="4801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1995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2123728" y="796498"/>
            <a:ext cx="6436231" cy="576064"/>
          </a:xfrm>
        </p:spPr>
        <p:txBody>
          <a:bodyPr/>
          <a:lstStyle/>
          <a:p>
            <a:r>
              <a:rPr lang="en-GB" dirty="0"/>
              <a:t>Data originators / submitters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3F51614-3B6A-4F4B-90D3-B2EC7F33A3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6594073"/>
              </p:ext>
            </p:extLst>
          </p:nvPr>
        </p:nvGraphicFramePr>
        <p:xfrm>
          <a:off x="827584" y="1859780"/>
          <a:ext cx="7272808" cy="4665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8581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952192" y="620688"/>
            <a:ext cx="6436231" cy="576064"/>
          </a:xfrm>
        </p:spPr>
        <p:txBody>
          <a:bodyPr/>
          <a:lstStyle/>
          <a:p>
            <a:r>
              <a:rPr lang="en-GB" dirty="0"/>
              <a:t>Data Summary Service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50" y="3574757"/>
            <a:ext cx="17959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09EFF"/>
                </a:solidFill>
              </a:rPr>
              <a:t>Example: </a:t>
            </a:r>
          </a:p>
          <a:p>
            <a:r>
              <a:rPr lang="en-US" b="1" dirty="0">
                <a:solidFill>
                  <a:srgbClr val="109EFF"/>
                </a:solidFill>
              </a:rPr>
              <a:t>Marine Scotland</a:t>
            </a:r>
          </a:p>
          <a:p>
            <a:r>
              <a:rPr lang="en-US" b="1" dirty="0">
                <a:solidFill>
                  <a:srgbClr val="109EFF"/>
                </a:solidFill>
              </a:rPr>
              <a:t>Science cruises:</a:t>
            </a:r>
          </a:p>
          <a:p>
            <a:r>
              <a:rPr lang="en-US" b="1" dirty="0">
                <a:solidFill>
                  <a:srgbClr val="00B050"/>
                </a:solidFill>
              </a:rPr>
              <a:t>Data now in</a:t>
            </a:r>
          </a:p>
          <a:p>
            <a:r>
              <a:rPr lang="en-US" b="1" dirty="0" err="1">
                <a:solidFill>
                  <a:srgbClr val="00B050"/>
                </a:solidFill>
              </a:rPr>
              <a:t>EMODnet</a:t>
            </a:r>
            <a:r>
              <a:rPr lang="en-US" b="1" dirty="0">
                <a:solidFill>
                  <a:srgbClr val="00B050"/>
                </a:solidFill>
              </a:rPr>
              <a:t> </a:t>
            </a:r>
          </a:p>
          <a:p>
            <a:r>
              <a:rPr lang="en-US" b="1" dirty="0">
                <a:solidFill>
                  <a:srgbClr val="00B050"/>
                </a:solidFill>
              </a:rPr>
              <a:t>Chemistry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5571A4-FBC0-4283-8F53-929C21ECA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92" y="1280095"/>
            <a:ext cx="7040132" cy="4929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2DCDC-EB39-4E27-9D65-5DC68B8EC9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91" y="1988840"/>
            <a:ext cx="7240164" cy="390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6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952192" y="620688"/>
            <a:ext cx="6436231" cy="576064"/>
          </a:xfrm>
        </p:spPr>
        <p:txBody>
          <a:bodyPr/>
          <a:lstStyle/>
          <a:p>
            <a:r>
              <a:rPr lang="en-GB" dirty="0"/>
              <a:t>Data Summary Service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50" y="3574757"/>
            <a:ext cx="151131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09EFF"/>
                </a:solidFill>
              </a:rPr>
              <a:t>Example: </a:t>
            </a:r>
          </a:p>
          <a:p>
            <a:r>
              <a:rPr lang="en-US" b="1" dirty="0">
                <a:solidFill>
                  <a:srgbClr val="109EFF"/>
                </a:solidFill>
              </a:rPr>
              <a:t>Biological </a:t>
            </a:r>
          </a:p>
          <a:p>
            <a:r>
              <a:rPr lang="en-US" b="1" dirty="0">
                <a:solidFill>
                  <a:srgbClr val="109EFF"/>
                </a:solidFill>
              </a:rPr>
              <a:t>Monitoring of</a:t>
            </a:r>
          </a:p>
          <a:p>
            <a:r>
              <a:rPr lang="en-US" b="1" dirty="0">
                <a:solidFill>
                  <a:srgbClr val="109EFF"/>
                </a:solidFill>
              </a:rPr>
              <a:t>Wind energy </a:t>
            </a:r>
          </a:p>
          <a:p>
            <a:r>
              <a:rPr lang="en-US" b="1" dirty="0">
                <a:solidFill>
                  <a:srgbClr val="109EFF"/>
                </a:solidFill>
              </a:rPr>
              <a:t>Farms:</a:t>
            </a:r>
          </a:p>
          <a:p>
            <a:r>
              <a:rPr lang="en-US" b="1" dirty="0">
                <a:solidFill>
                  <a:srgbClr val="00B050"/>
                </a:solidFill>
              </a:rPr>
              <a:t>Data now in</a:t>
            </a:r>
            <a:br>
              <a:rPr lang="en-US" b="1" dirty="0">
                <a:solidFill>
                  <a:srgbClr val="00B050"/>
                </a:solidFill>
              </a:rPr>
            </a:br>
            <a:r>
              <a:rPr lang="en-US" b="1" dirty="0" err="1">
                <a:solidFill>
                  <a:srgbClr val="00B050"/>
                </a:solidFill>
              </a:rPr>
              <a:t>EMODnet</a:t>
            </a:r>
            <a:r>
              <a:rPr lang="en-US" b="1" dirty="0">
                <a:solidFill>
                  <a:srgbClr val="00B050"/>
                </a:solidFill>
              </a:rPr>
              <a:t> </a:t>
            </a:r>
          </a:p>
          <a:p>
            <a:r>
              <a:rPr lang="en-US" b="1" dirty="0">
                <a:solidFill>
                  <a:srgbClr val="00B050"/>
                </a:solidFill>
              </a:rPr>
              <a:t>Biology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7838A9-AA12-4F05-BA3A-DAFA113B76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27564"/>
            <a:ext cx="6762055" cy="4750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6B7B7A-FDE9-496F-AFC7-E5B974980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2132856"/>
            <a:ext cx="6909860" cy="34131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2EF957-21FA-430D-9BA3-CA04E8694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248" y="2132856"/>
            <a:ext cx="6139434" cy="453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6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952192" y="620688"/>
            <a:ext cx="6436231" cy="576064"/>
          </a:xfrm>
        </p:spPr>
        <p:txBody>
          <a:bodyPr/>
          <a:lstStyle/>
          <a:p>
            <a:r>
              <a:rPr lang="en-GB" dirty="0"/>
              <a:t>Data Summary Service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50" y="3574757"/>
            <a:ext cx="20828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09EFF"/>
                </a:solidFill>
              </a:rPr>
              <a:t>Example: </a:t>
            </a:r>
          </a:p>
          <a:p>
            <a:r>
              <a:rPr lang="en-US" b="1" dirty="0" err="1">
                <a:solidFill>
                  <a:srgbClr val="109EFF"/>
                </a:solidFill>
              </a:rPr>
              <a:t>Saildrone</a:t>
            </a:r>
            <a:r>
              <a:rPr lang="en-US" b="1" dirty="0">
                <a:solidFill>
                  <a:srgbClr val="109EFF"/>
                </a:solidFill>
              </a:rPr>
              <a:t> </a:t>
            </a:r>
          </a:p>
          <a:p>
            <a:r>
              <a:rPr lang="en-US" b="1" dirty="0">
                <a:solidFill>
                  <a:srgbClr val="109EFF"/>
                </a:solidFill>
              </a:rPr>
              <a:t>observations during</a:t>
            </a:r>
          </a:p>
          <a:p>
            <a:r>
              <a:rPr lang="en-US" b="1" dirty="0">
                <a:solidFill>
                  <a:srgbClr val="109EFF"/>
                </a:solidFill>
              </a:rPr>
              <a:t>track in front of</a:t>
            </a:r>
          </a:p>
          <a:p>
            <a:r>
              <a:rPr lang="en-US" b="1" dirty="0">
                <a:solidFill>
                  <a:srgbClr val="109EFF"/>
                </a:solidFill>
              </a:rPr>
              <a:t>West Africa:</a:t>
            </a:r>
          </a:p>
          <a:p>
            <a:r>
              <a:rPr lang="en-US" b="1" dirty="0">
                <a:solidFill>
                  <a:srgbClr val="00B050"/>
                </a:solidFill>
              </a:rPr>
              <a:t>Data now in</a:t>
            </a:r>
            <a:br>
              <a:rPr lang="en-US" b="1" dirty="0">
                <a:solidFill>
                  <a:srgbClr val="00B050"/>
                </a:solidFill>
              </a:rPr>
            </a:br>
            <a:r>
              <a:rPr lang="en-US" b="1" dirty="0" err="1">
                <a:solidFill>
                  <a:srgbClr val="00B050"/>
                </a:solidFill>
              </a:rPr>
              <a:t>EMODnet</a:t>
            </a:r>
            <a:r>
              <a:rPr lang="en-US" b="1" dirty="0">
                <a:solidFill>
                  <a:srgbClr val="00B050"/>
                </a:solidFill>
              </a:rPr>
              <a:t> </a:t>
            </a:r>
          </a:p>
          <a:p>
            <a:r>
              <a:rPr lang="en-US" b="1" dirty="0">
                <a:solidFill>
                  <a:srgbClr val="00B050"/>
                </a:solidFill>
              </a:rPr>
              <a:t>Physics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49B886-C9CF-414A-A9F3-E615C1644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55" y="1463801"/>
            <a:ext cx="6730810" cy="46972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BA4F0C-E53B-4AA4-9758-5AE47D54FDB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411760" y="2946509"/>
            <a:ext cx="6480720" cy="370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8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68052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GB" dirty="0">
                <a:solidFill>
                  <a:schemeClr val="tx2"/>
                </a:solidFill>
              </a:rPr>
              <a:t>Identify potential data sources and data providers</a:t>
            </a:r>
            <a:endParaRPr lang="en-US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GB" dirty="0">
                <a:solidFill>
                  <a:schemeClr val="tx2"/>
                </a:solidFill>
              </a:rPr>
              <a:t>Reach out to potential data providers</a:t>
            </a:r>
            <a:endParaRPr lang="en-US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GB" dirty="0">
                <a:solidFill>
                  <a:schemeClr val="tx2"/>
                </a:solidFill>
              </a:rPr>
              <a:t>Motivate data providers to participate with their data submissions</a:t>
            </a:r>
            <a:endParaRPr lang="en-US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GB" dirty="0">
                <a:solidFill>
                  <a:schemeClr val="tx2"/>
                </a:solidFill>
              </a:rPr>
              <a:t>Market and promote the Data Ingestion service and its function in the overall </a:t>
            </a:r>
            <a:r>
              <a:rPr lang="en-GB" dirty="0" err="1">
                <a:solidFill>
                  <a:schemeClr val="tx2"/>
                </a:solidFill>
              </a:rPr>
              <a:t>EMODnet</a:t>
            </a:r>
            <a:r>
              <a:rPr lang="en-GB" dirty="0">
                <a:solidFill>
                  <a:schemeClr val="tx2"/>
                </a:solidFill>
              </a:rPr>
              <a:t> scheme</a:t>
            </a:r>
          </a:p>
          <a:p>
            <a:r>
              <a:rPr lang="en-GB" dirty="0">
                <a:solidFill>
                  <a:schemeClr val="tx2"/>
                </a:solidFill>
              </a:rPr>
              <a:t>Data Centres function as </a:t>
            </a:r>
            <a:r>
              <a:rPr lang="en-GB" dirty="0" err="1">
                <a:solidFill>
                  <a:schemeClr val="tx2"/>
                </a:solidFill>
              </a:rPr>
              <a:t>EMODnet</a:t>
            </a:r>
            <a:r>
              <a:rPr lang="en-GB" dirty="0">
                <a:solidFill>
                  <a:schemeClr val="tx2"/>
                </a:solidFill>
              </a:rPr>
              <a:t> ambassadors</a:t>
            </a:r>
          </a:p>
          <a:p>
            <a:r>
              <a:rPr lang="en-GB" dirty="0">
                <a:solidFill>
                  <a:schemeClr val="tx2"/>
                </a:solidFill>
              </a:rPr>
              <a:t>Organisation of national </a:t>
            </a:r>
            <a:r>
              <a:rPr lang="en-GB" dirty="0" err="1">
                <a:solidFill>
                  <a:schemeClr val="tx2"/>
                </a:solidFill>
              </a:rPr>
              <a:t>EMODnet</a:t>
            </a:r>
            <a:r>
              <a:rPr lang="en-GB" dirty="0">
                <a:solidFill>
                  <a:schemeClr val="tx2"/>
                </a:solidFill>
              </a:rPr>
              <a:t> days in several countries  </a:t>
            </a:r>
          </a:p>
          <a:p>
            <a:r>
              <a:rPr lang="en-GB" dirty="0">
                <a:solidFill>
                  <a:schemeClr val="tx2"/>
                </a:solidFill>
              </a:rPr>
              <a:t>Presentations at many conferences</a:t>
            </a:r>
          </a:p>
          <a:p>
            <a:r>
              <a:rPr lang="en-GB" dirty="0">
                <a:solidFill>
                  <a:schemeClr val="tx2"/>
                </a:solidFill>
              </a:rPr>
              <a:t>Promotional material: roll-out, bookmarks, poster, standard presentations, leaflets, video </a:t>
            </a:r>
          </a:p>
          <a:p>
            <a:r>
              <a:rPr lang="en-GB" dirty="0">
                <a:solidFill>
                  <a:schemeClr val="tx2"/>
                </a:solidFill>
              </a:rPr>
              <a:t>Links at all </a:t>
            </a:r>
            <a:r>
              <a:rPr lang="en-GB" dirty="0" err="1">
                <a:solidFill>
                  <a:schemeClr val="tx2"/>
                </a:solidFill>
              </a:rPr>
              <a:t>EMODnet</a:t>
            </a:r>
            <a:r>
              <a:rPr lang="en-GB" dirty="0">
                <a:solidFill>
                  <a:schemeClr val="tx2"/>
                </a:solidFill>
              </a:rPr>
              <a:t> portals </a:t>
            </a:r>
          </a:p>
          <a:p>
            <a:pPr marL="0" indent="0">
              <a:buNone/>
            </a:pPr>
            <a:endParaRPr lang="en-GB" dirty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endParaRPr lang="en-GB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952192" y="620688"/>
            <a:ext cx="6436231" cy="576064"/>
          </a:xfrm>
        </p:spPr>
        <p:txBody>
          <a:bodyPr/>
          <a:lstStyle/>
          <a:p>
            <a:r>
              <a:rPr lang="en-GB" dirty="0"/>
              <a:t>Marketing and outreach activities</a:t>
            </a:r>
          </a:p>
        </p:txBody>
      </p:sp>
    </p:spTree>
    <p:extLst>
      <p:ext uri="{BB962C8B-B14F-4D97-AF65-F5344CB8AC3E}">
        <p14:creationId xmlns:p14="http://schemas.microsoft.com/office/powerpoint/2010/main" val="20079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2784" y="1844824"/>
            <a:ext cx="8511703" cy="4896544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sz="2900" dirty="0">
                <a:solidFill>
                  <a:schemeClr val="tx2"/>
                </a:solidFill>
                <a:cs typeface="Arial" panose="020B0604020202020204" pitchFamily="34" charset="0"/>
              </a:rPr>
              <a:t>Quality controlled and accurate data of the marine environment are essential for many applications in the Blue Society for research, governance, and industry. </a:t>
            </a:r>
          </a:p>
          <a:p>
            <a:pPr marL="0" indent="0">
              <a:buNone/>
            </a:pPr>
            <a:endParaRPr lang="en-US" altLang="en-US" sz="29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r>
              <a:rPr lang="en-US" altLang="en-US" sz="2900" dirty="0">
                <a:solidFill>
                  <a:schemeClr val="tx2"/>
                </a:solidFill>
                <a:cs typeface="Arial" panose="020B0604020202020204" pitchFamily="34" charset="0"/>
              </a:rPr>
              <a:t>The costs of marine data collection by European </a:t>
            </a:r>
            <a:r>
              <a:rPr lang="en-US" altLang="en-US" sz="2900" dirty="0" err="1">
                <a:solidFill>
                  <a:schemeClr val="tx2"/>
                </a:solidFill>
                <a:cs typeface="Arial" panose="020B0604020202020204" pitchFamily="34" charset="0"/>
              </a:rPr>
              <a:t>organisations</a:t>
            </a:r>
            <a:r>
              <a:rPr lang="en-US" altLang="en-US" sz="2900" dirty="0">
                <a:solidFill>
                  <a:schemeClr val="tx2"/>
                </a:solidFill>
                <a:cs typeface="Arial" panose="020B0604020202020204" pitchFamily="34" charset="0"/>
              </a:rPr>
              <a:t> is circa </a:t>
            </a:r>
            <a:r>
              <a:rPr lang="en-US" altLang="en-US" sz="2900" b="1" dirty="0">
                <a:solidFill>
                  <a:srgbClr val="00B0F0"/>
                </a:solidFill>
                <a:cs typeface="Arial" panose="020B0604020202020204" pitchFamily="34" charset="0"/>
              </a:rPr>
              <a:t>1.4 billion Euro per year</a:t>
            </a:r>
            <a:r>
              <a:rPr lang="en-US" altLang="en-US" sz="2900" dirty="0">
                <a:solidFill>
                  <a:schemeClr val="tx2"/>
                </a:solidFill>
                <a:cs typeface="Arial" panose="020B0604020202020204" pitchFamily="34" charset="0"/>
              </a:rPr>
              <a:t>: ~ 1.0 billion for in-situ; ~ 0.4 billion for remote sensing.</a:t>
            </a:r>
          </a:p>
          <a:p>
            <a:endParaRPr lang="en-US" altLang="en-US" sz="29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r>
              <a:rPr lang="en-US" altLang="en-US" sz="2900" dirty="0">
                <a:solidFill>
                  <a:schemeClr val="tx2"/>
                </a:solidFill>
                <a:cs typeface="Arial" panose="020B0604020202020204" pitchFamily="34" charset="0"/>
              </a:rPr>
              <a:t>Nowadays, a major part is discoverable and accessible thanks to marine data management infrastructures, such as national data </a:t>
            </a:r>
            <a:r>
              <a:rPr lang="en-US" altLang="en-US" sz="2900" dirty="0" err="1">
                <a:solidFill>
                  <a:schemeClr val="tx2"/>
                </a:solidFill>
                <a:cs typeface="Arial" panose="020B0604020202020204" pitchFamily="34" charset="0"/>
              </a:rPr>
              <a:t>centres</a:t>
            </a:r>
            <a:r>
              <a:rPr lang="en-US" altLang="en-US" sz="2900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en-US" altLang="en-US" sz="2900" dirty="0" err="1">
                <a:solidFill>
                  <a:schemeClr val="tx2"/>
                </a:solidFill>
                <a:cs typeface="Arial" panose="020B0604020202020204" pitchFamily="34" charset="0"/>
              </a:rPr>
              <a:t>SeaDataNet</a:t>
            </a:r>
            <a:r>
              <a:rPr lang="en-US" altLang="en-US" sz="2900" dirty="0">
                <a:solidFill>
                  <a:schemeClr val="tx2"/>
                </a:solidFill>
                <a:cs typeface="Arial" panose="020B0604020202020204" pitchFamily="34" charset="0"/>
              </a:rPr>
              <a:t>, </a:t>
            </a:r>
            <a:r>
              <a:rPr lang="en-US" altLang="en-US" sz="2900" dirty="0" err="1">
                <a:solidFill>
                  <a:schemeClr val="tx2"/>
                </a:solidFill>
                <a:cs typeface="Arial" panose="020B0604020202020204" pitchFamily="34" charset="0"/>
              </a:rPr>
              <a:t>EurOBIS</a:t>
            </a:r>
            <a:r>
              <a:rPr lang="en-US" altLang="en-US" sz="2900" dirty="0">
                <a:solidFill>
                  <a:schemeClr val="tx2"/>
                </a:solidFill>
                <a:cs typeface="Arial" panose="020B0604020202020204" pitchFamily="34" charset="0"/>
              </a:rPr>
              <a:t>, ICES, CMEMS, and others, whereby </a:t>
            </a:r>
            <a:r>
              <a:rPr lang="en-US" altLang="en-US" sz="2900" dirty="0" err="1">
                <a:solidFill>
                  <a:schemeClr val="tx2"/>
                </a:solidFill>
                <a:cs typeface="Arial" panose="020B0604020202020204" pitchFamily="34" charset="0"/>
              </a:rPr>
              <a:t>EMODnet</a:t>
            </a:r>
            <a:r>
              <a:rPr lang="en-US" altLang="en-US" sz="2900" dirty="0">
                <a:solidFill>
                  <a:schemeClr val="tx2"/>
                </a:solidFill>
                <a:cs typeface="Arial" panose="020B0604020202020204" pitchFamily="34" charset="0"/>
              </a:rPr>
              <a:t> has given an enormous boost to cooperation and seeking </a:t>
            </a:r>
            <a:r>
              <a:rPr lang="en-US" altLang="en-US" sz="2900" dirty="0" err="1">
                <a:solidFill>
                  <a:schemeClr val="tx2"/>
                </a:solidFill>
                <a:cs typeface="Arial" panose="020B0604020202020204" pitchFamily="34" charset="0"/>
              </a:rPr>
              <a:t>interoperabilty</a:t>
            </a:r>
            <a:r>
              <a:rPr lang="en-US" altLang="en-US" sz="2900" dirty="0">
                <a:solidFill>
                  <a:schemeClr val="tx2"/>
                </a:solidFill>
                <a:cs typeface="Arial" panose="020B0604020202020204" pitchFamily="34" charset="0"/>
              </a:rPr>
              <a:t> and harmonization. </a:t>
            </a:r>
          </a:p>
          <a:p>
            <a:endParaRPr lang="en-US" altLang="en-US" sz="29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r>
              <a:rPr lang="en-US" altLang="en-US" sz="2900" dirty="0">
                <a:solidFill>
                  <a:srgbClr val="C00000"/>
                </a:solidFill>
                <a:cs typeface="Arial" panose="020B0604020202020204" pitchFamily="34" charset="0"/>
              </a:rPr>
              <a:t>However there is still a lot of valuable marine data collected and sitting at public authorities, research communities, and industry, which do not arrive at these repositories. 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Situation </a:t>
            </a:r>
          </a:p>
        </p:txBody>
      </p:sp>
    </p:spTree>
    <p:extLst>
      <p:ext uri="{BB962C8B-B14F-4D97-AF65-F5344CB8AC3E}">
        <p14:creationId xmlns:p14="http://schemas.microsoft.com/office/powerpoint/2010/main" val="1395622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952192" y="620688"/>
            <a:ext cx="6436231" cy="576064"/>
          </a:xfrm>
        </p:spPr>
        <p:txBody>
          <a:bodyPr/>
          <a:lstStyle/>
          <a:p>
            <a:r>
              <a:rPr lang="en-GB" dirty="0"/>
              <a:t>Marketing and outreach activities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993366"/>
            <a:ext cx="4320480" cy="4321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467" y="1269756"/>
            <a:ext cx="2315466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86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952192" y="620688"/>
            <a:ext cx="6868280" cy="576064"/>
          </a:xfrm>
        </p:spPr>
        <p:txBody>
          <a:bodyPr/>
          <a:lstStyle/>
          <a:p>
            <a:r>
              <a:rPr lang="en-GB" dirty="0"/>
              <a:t>Animation ‘Wake up your data’ </a:t>
            </a:r>
          </a:p>
        </p:txBody>
      </p:sp>
      <p:pic>
        <p:nvPicPr>
          <p:cNvPr id="6" name="Picture 5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011139"/>
            <a:ext cx="6264696" cy="4168231"/>
          </a:xfrm>
          <a:prstGeom prst="rect">
            <a:avLst/>
          </a:prstGeom>
        </p:spPr>
      </p:pic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84" y="2708920"/>
            <a:ext cx="273630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08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811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2785" y="1988840"/>
            <a:ext cx="8229600" cy="4392488"/>
          </a:xfrm>
        </p:spPr>
        <p:txBody>
          <a:bodyPr>
            <a:normAutofit/>
          </a:bodyPr>
          <a:lstStyle/>
          <a:p>
            <a:r>
              <a:rPr lang="en-US" altLang="en-US" sz="2200" dirty="0">
                <a:solidFill>
                  <a:schemeClr val="tx2"/>
                </a:solidFill>
                <a:cs typeface="Arial" panose="020B0604020202020204" pitchFamily="34" charset="0"/>
              </a:rPr>
              <a:t>To wake up idle datasets by identifying, encouraging and supporting their data holders</a:t>
            </a:r>
          </a:p>
          <a:p>
            <a:r>
              <a:rPr lang="en-US" altLang="en-US" sz="2200" dirty="0">
                <a:solidFill>
                  <a:schemeClr val="tx2"/>
                </a:solidFill>
                <a:cs typeface="Arial" panose="020B0604020202020204" pitchFamily="34" charset="0"/>
              </a:rPr>
              <a:t>To launch and operate an extra </a:t>
            </a:r>
            <a:r>
              <a:rPr lang="en-US" altLang="en-US" sz="2200" dirty="0" err="1">
                <a:solidFill>
                  <a:schemeClr val="tx2"/>
                </a:solidFill>
                <a:cs typeface="Arial" panose="020B0604020202020204" pitchFamily="34" charset="0"/>
              </a:rPr>
              <a:t>EMODnet</a:t>
            </a:r>
            <a:r>
              <a:rPr lang="en-US" altLang="en-US" sz="2200" dirty="0">
                <a:solidFill>
                  <a:schemeClr val="tx2"/>
                </a:solidFill>
                <a:cs typeface="Arial" panose="020B0604020202020204" pitchFamily="34" charset="0"/>
              </a:rPr>
              <a:t> portal with services to facilitate data holders submitting marine data sets for publishing, further processing and safekeeping by expert data </a:t>
            </a:r>
            <a:r>
              <a:rPr lang="en-US" altLang="en-US" sz="2200" dirty="0" err="1">
                <a:solidFill>
                  <a:schemeClr val="tx2"/>
                </a:solidFill>
                <a:cs typeface="Arial" panose="020B0604020202020204" pitchFamily="34" charset="0"/>
              </a:rPr>
              <a:t>centres</a:t>
            </a:r>
            <a:r>
              <a:rPr lang="en-US" altLang="en-US" sz="2200" dirty="0">
                <a:solidFill>
                  <a:schemeClr val="tx2"/>
                </a:solidFill>
                <a:cs typeface="Arial" panose="020B0604020202020204" pitchFamily="34" charset="0"/>
              </a:rPr>
              <a:t>, and subsequent distribution through </a:t>
            </a:r>
            <a:r>
              <a:rPr lang="en-US" altLang="en-US" sz="2200" dirty="0" err="1">
                <a:solidFill>
                  <a:schemeClr val="tx2"/>
                </a:solidFill>
                <a:cs typeface="Arial" panose="020B0604020202020204" pitchFamily="34" charset="0"/>
              </a:rPr>
              <a:t>EMODnet</a:t>
            </a:r>
            <a:r>
              <a:rPr lang="en-US" altLang="en-US" sz="2200" dirty="0">
                <a:solidFill>
                  <a:schemeClr val="tx2"/>
                </a:solidFill>
                <a:cs typeface="Arial" panose="020B0604020202020204" pitchFamily="34" charset="0"/>
              </a:rPr>
              <a:t> thematic portals</a:t>
            </a:r>
          </a:p>
          <a:p>
            <a:endParaRPr lang="en-US" altLang="en-US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endParaRPr lang="en-US" altLang="en-US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endParaRPr lang="en-US" altLang="en-US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endParaRPr lang="en-US" altLang="en-US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endParaRPr lang="en-GB" dirty="0">
              <a:solidFill>
                <a:schemeClr val="tx2"/>
              </a:solidFill>
            </a:endParaRPr>
          </a:p>
          <a:p>
            <a:endParaRPr lang="en-GB" dirty="0">
              <a:solidFill>
                <a:schemeClr val="tx2"/>
              </a:solidFill>
            </a:endParaRPr>
          </a:p>
          <a:p>
            <a:endParaRPr lang="en-GB" dirty="0">
              <a:solidFill>
                <a:schemeClr val="tx2"/>
              </a:solidFill>
            </a:endParaRPr>
          </a:p>
          <a:p>
            <a:endParaRPr lang="en-US" altLang="en-US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952192" y="620688"/>
            <a:ext cx="6580247" cy="576064"/>
          </a:xfrm>
        </p:spPr>
        <p:txBody>
          <a:bodyPr/>
          <a:lstStyle/>
          <a:p>
            <a:r>
              <a:rPr lang="en-GB" dirty="0"/>
              <a:t>Aims of </a:t>
            </a:r>
            <a:r>
              <a:rPr lang="en-GB" dirty="0" err="1"/>
              <a:t>EMODnet</a:t>
            </a:r>
            <a:r>
              <a:rPr lang="en-GB" dirty="0"/>
              <a:t> Ingestion 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31055"/>
            <a:ext cx="8189284" cy="187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360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952192" y="620688"/>
            <a:ext cx="6436231" cy="576064"/>
          </a:xfrm>
        </p:spPr>
        <p:txBody>
          <a:bodyPr/>
          <a:lstStyle/>
          <a:p>
            <a:r>
              <a:rPr lang="en-GB" dirty="0"/>
              <a:t>Portal – launched Feb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3703"/>
            <a:ext cx="7457791" cy="52535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8377" y="6377284"/>
            <a:ext cx="416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09EFF"/>
                </a:solidFill>
                <a:latin typeface="Open Sans"/>
              </a:rPr>
              <a:t>www.emodnet-ingestion.eu</a:t>
            </a:r>
            <a:endParaRPr lang="en-US" sz="2000" b="1" dirty="0">
              <a:solidFill>
                <a:srgbClr val="109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1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952192" y="620688"/>
            <a:ext cx="6436231" cy="576064"/>
          </a:xfrm>
        </p:spPr>
        <p:txBody>
          <a:bodyPr/>
          <a:lstStyle/>
          <a:p>
            <a:r>
              <a:rPr lang="en-GB" dirty="0"/>
              <a:t>Submission Service for data files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0353"/>
            <a:ext cx="8208912" cy="560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2785" y="1988840"/>
            <a:ext cx="8229600" cy="4680520"/>
          </a:xfrm>
        </p:spPr>
        <p:txBody>
          <a:bodyPr>
            <a:normAutofit lnSpcReduction="10000"/>
          </a:bodyPr>
          <a:lstStyle/>
          <a:p>
            <a:endParaRPr lang="en-GB" altLang="en-US" sz="2000" b="1" dirty="0">
              <a:solidFill>
                <a:schemeClr val="tx2"/>
              </a:solidFill>
            </a:endParaRPr>
          </a:p>
          <a:p>
            <a:endParaRPr lang="en-GB" altLang="en-US" sz="2000" b="1" dirty="0">
              <a:solidFill>
                <a:schemeClr val="tx2"/>
              </a:solidFill>
            </a:endParaRPr>
          </a:p>
          <a:p>
            <a:endParaRPr lang="en-GB" altLang="en-US" sz="2000" b="1" dirty="0">
              <a:solidFill>
                <a:schemeClr val="tx2"/>
              </a:solidFill>
            </a:endParaRPr>
          </a:p>
          <a:p>
            <a:endParaRPr lang="en-GB" altLang="en-US" sz="2000" b="1" dirty="0">
              <a:solidFill>
                <a:schemeClr val="tx2"/>
              </a:solidFill>
            </a:endParaRPr>
          </a:p>
          <a:p>
            <a:endParaRPr lang="en-GB" altLang="en-US" sz="2000" b="1" dirty="0">
              <a:solidFill>
                <a:schemeClr val="tx2"/>
              </a:solidFill>
            </a:endParaRPr>
          </a:p>
          <a:p>
            <a:endParaRPr lang="en-GB" altLang="en-US" sz="2000" b="1" dirty="0">
              <a:solidFill>
                <a:schemeClr val="tx2"/>
              </a:solidFill>
            </a:endParaRPr>
          </a:p>
          <a:p>
            <a:endParaRPr lang="en-GB" altLang="en-US" sz="2000" b="1" dirty="0">
              <a:solidFill>
                <a:schemeClr val="tx2"/>
              </a:solidFill>
            </a:endParaRPr>
          </a:p>
          <a:p>
            <a:endParaRPr lang="en-GB" altLang="en-US" sz="2000" b="1" dirty="0">
              <a:solidFill>
                <a:schemeClr val="tx2"/>
              </a:solidFill>
            </a:endParaRPr>
          </a:p>
          <a:p>
            <a:endParaRPr lang="en-GB" altLang="en-US" sz="2000" b="1" dirty="0">
              <a:solidFill>
                <a:schemeClr val="tx2"/>
              </a:solidFill>
            </a:endParaRPr>
          </a:p>
          <a:p>
            <a:endParaRPr lang="en-GB" altLang="en-US" sz="2000" b="1" dirty="0">
              <a:solidFill>
                <a:schemeClr val="tx2"/>
              </a:solidFill>
            </a:endParaRPr>
          </a:p>
          <a:p>
            <a:endParaRPr lang="en-GB" altLang="en-US" sz="2000" dirty="0">
              <a:solidFill>
                <a:schemeClr val="tx2"/>
              </a:solidFill>
            </a:endParaRPr>
          </a:p>
          <a:p>
            <a:endParaRPr lang="en-GB" altLang="en-US" sz="2000" dirty="0">
              <a:solidFill>
                <a:schemeClr val="tx2"/>
              </a:solidFill>
            </a:endParaRPr>
          </a:p>
          <a:p>
            <a:r>
              <a:rPr lang="en-GB" altLang="en-US" sz="2000" dirty="0">
                <a:solidFill>
                  <a:schemeClr val="tx2"/>
                </a:solidFill>
              </a:rPr>
              <a:t>Dashboard with functions depending on role: Data Submitter; Data Centre; Master</a:t>
            </a:r>
            <a:endParaRPr lang="en-GB" dirty="0"/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952192" y="620688"/>
            <a:ext cx="6796272" cy="576064"/>
          </a:xfrm>
        </p:spPr>
        <p:txBody>
          <a:bodyPr/>
          <a:lstStyle/>
          <a:p>
            <a:r>
              <a:rPr lang="en-GB" dirty="0"/>
              <a:t>Data Submission Service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730410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08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952192" y="620688"/>
            <a:ext cx="6436231" cy="576064"/>
          </a:xfrm>
        </p:spPr>
        <p:txBody>
          <a:bodyPr/>
          <a:lstStyle/>
          <a:p>
            <a:r>
              <a:rPr lang="en-GB" dirty="0"/>
              <a:t>Data Submission service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786620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34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2785" y="1988840"/>
            <a:ext cx="8229600" cy="4536504"/>
          </a:xfrm>
        </p:spPr>
        <p:txBody>
          <a:bodyPr>
            <a:normAutofit/>
          </a:bodyPr>
          <a:lstStyle/>
          <a:p>
            <a:r>
              <a:rPr lang="en-GB" altLang="en-US" sz="2000" dirty="0">
                <a:solidFill>
                  <a:schemeClr val="tx2"/>
                </a:solidFill>
              </a:rPr>
              <a:t>Distinction between 2 phases in the life cycle of a data submission:</a:t>
            </a:r>
            <a:endParaRPr lang="en-US" altLang="en-US" sz="2000" dirty="0">
              <a:solidFill>
                <a:schemeClr val="tx2"/>
              </a:solidFill>
            </a:endParaRPr>
          </a:p>
          <a:p>
            <a:pPr lvl="1"/>
            <a:r>
              <a:rPr lang="en-US" altLang="en-US" sz="2000" b="1" dirty="0">
                <a:solidFill>
                  <a:schemeClr val="tx2"/>
                </a:solidFill>
              </a:rPr>
              <a:t>Phase I</a:t>
            </a:r>
            <a:r>
              <a:rPr lang="en-US" altLang="en-US" sz="2000" dirty="0">
                <a:solidFill>
                  <a:schemeClr val="tx2"/>
                </a:solidFill>
              </a:rPr>
              <a:t>:  from data submission to publishing ‘</a:t>
            </a:r>
            <a:r>
              <a:rPr lang="en-US" altLang="en-US" sz="2000" i="1" dirty="0">
                <a:solidFill>
                  <a:schemeClr val="tx2"/>
                </a:solidFill>
              </a:rPr>
              <a:t>as is’</a:t>
            </a:r>
            <a:r>
              <a:rPr lang="en-US" altLang="en-US" sz="2000" dirty="0">
                <a:solidFill>
                  <a:schemeClr val="tx2"/>
                </a:solidFill>
              </a:rPr>
              <a:t>  </a:t>
            </a:r>
          </a:p>
          <a:p>
            <a:pPr lvl="1"/>
            <a:r>
              <a:rPr lang="en-US" altLang="en-US" sz="2000" b="1" dirty="0">
                <a:solidFill>
                  <a:schemeClr val="tx2"/>
                </a:solidFill>
              </a:rPr>
              <a:t>Phase II</a:t>
            </a:r>
            <a:r>
              <a:rPr lang="en-US" altLang="en-US" sz="2000" dirty="0">
                <a:solidFill>
                  <a:schemeClr val="tx2"/>
                </a:solidFill>
              </a:rPr>
              <a:t>: further elaboration and integration (of subsets) in national, European and </a:t>
            </a:r>
            <a:r>
              <a:rPr lang="en-US" altLang="en-US" sz="2000" dirty="0" err="1">
                <a:solidFill>
                  <a:schemeClr val="tx2"/>
                </a:solidFill>
              </a:rPr>
              <a:t>EMODnet</a:t>
            </a:r>
            <a:r>
              <a:rPr lang="en-US" altLang="en-US" sz="2000" dirty="0">
                <a:solidFill>
                  <a:schemeClr val="tx2"/>
                </a:solidFill>
              </a:rPr>
              <a:t> thematic portals.</a:t>
            </a:r>
          </a:p>
          <a:p>
            <a:endParaRPr lang="en-US" altLang="en-US" sz="2000" dirty="0">
              <a:solidFill>
                <a:schemeClr val="tx2"/>
              </a:solidFill>
            </a:endParaRPr>
          </a:p>
          <a:p>
            <a:r>
              <a:rPr lang="en-GB" altLang="en-US" sz="2000" b="1" dirty="0">
                <a:solidFill>
                  <a:schemeClr val="tx2"/>
                </a:solidFill>
              </a:rPr>
              <a:t>Step 1</a:t>
            </a:r>
            <a:r>
              <a:rPr lang="en-GB" altLang="en-US" sz="2000" dirty="0">
                <a:solidFill>
                  <a:schemeClr val="tx2"/>
                </a:solidFill>
              </a:rPr>
              <a:t>: </a:t>
            </a:r>
            <a:r>
              <a:rPr lang="en-GB" altLang="en-US" sz="2000" b="1" dirty="0">
                <a:solidFill>
                  <a:srgbClr val="FF0000"/>
                </a:solidFill>
              </a:rPr>
              <a:t>Data submitter </a:t>
            </a:r>
            <a:r>
              <a:rPr lang="en-GB" altLang="en-US" sz="2000" dirty="0">
                <a:solidFill>
                  <a:schemeClr val="tx2"/>
                </a:solidFill>
              </a:rPr>
              <a:t>completes a number of key fields of the submission form and uploads a zip file with the datasets and related documentation;</a:t>
            </a:r>
          </a:p>
          <a:p>
            <a:r>
              <a:rPr lang="en-GB" altLang="en-US" sz="2000" b="1" dirty="0">
                <a:solidFill>
                  <a:schemeClr val="tx2"/>
                </a:solidFill>
              </a:rPr>
              <a:t>Step 2</a:t>
            </a:r>
            <a:r>
              <a:rPr lang="en-GB" altLang="en-US" sz="2000" dirty="0">
                <a:solidFill>
                  <a:schemeClr val="tx2"/>
                </a:solidFill>
              </a:rPr>
              <a:t>: </a:t>
            </a:r>
            <a:r>
              <a:rPr lang="en-GB" altLang="en-US" sz="2000" b="1" dirty="0">
                <a:solidFill>
                  <a:srgbClr val="00B050"/>
                </a:solidFill>
              </a:rPr>
              <a:t>Data Centre </a:t>
            </a:r>
            <a:r>
              <a:rPr lang="en-GB" altLang="en-US" sz="2000" dirty="0">
                <a:solidFill>
                  <a:schemeClr val="tx2"/>
                </a:solidFill>
              </a:rPr>
              <a:t>is assigned who reviews and completes the submission form for publishing ‘</a:t>
            </a:r>
            <a:r>
              <a:rPr lang="en-GB" altLang="en-US" sz="2000" b="1" dirty="0">
                <a:solidFill>
                  <a:srgbClr val="00B0F0"/>
                </a:solidFill>
              </a:rPr>
              <a:t>as is</a:t>
            </a:r>
            <a:r>
              <a:rPr lang="en-GB" altLang="en-US" sz="2000" dirty="0">
                <a:solidFill>
                  <a:schemeClr val="tx2"/>
                </a:solidFill>
              </a:rPr>
              <a:t>’ in </a:t>
            </a:r>
            <a:r>
              <a:rPr lang="en-GB" altLang="en-US" sz="2000" b="1" dirty="0">
                <a:solidFill>
                  <a:schemeClr val="accent6">
                    <a:lumMod val="50000"/>
                  </a:schemeClr>
                </a:solidFill>
              </a:rPr>
              <a:t>Summary Service</a:t>
            </a:r>
          </a:p>
          <a:p>
            <a:r>
              <a:rPr lang="en-GB" altLang="en-US" sz="2000" b="1" dirty="0">
                <a:solidFill>
                  <a:schemeClr val="tx2"/>
                </a:solidFill>
              </a:rPr>
              <a:t>Step 3</a:t>
            </a:r>
            <a:r>
              <a:rPr lang="en-GB" altLang="en-US" sz="2000" dirty="0">
                <a:solidFill>
                  <a:schemeClr val="tx2"/>
                </a:solidFill>
              </a:rPr>
              <a:t>: </a:t>
            </a:r>
            <a:r>
              <a:rPr lang="en-GB" altLang="en-US" sz="2000" b="1" dirty="0">
                <a:solidFill>
                  <a:srgbClr val="00B050"/>
                </a:solidFill>
              </a:rPr>
              <a:t>Data Centre </a:t>
            </a:r>
            <a:r>
              <a:rPr lang="en-GB" altLang="en-US" sz="2000" dirty="0">
                <a:solidFill>
                  <a:schemeClr val="tx2"/>
                </a:solidFill>
              </a:rPr>
              <a:t>elaborates, where possible, the data sets, resulting in availability </a:t>
            </a:r>
            <a:r>
              <a:rPr lang="en-GB" altLang="en-US" sz="2000" b="1" dirty="0">
                <a:solidFill>
                  <a:srgbClr val="109EFF"/>
                </a:solidFill>
              </a:rPr>
              <a:t>in standard formats </a:t>
            </a:r>
            <a:r>
              <a:rPr lang="en-GB" altLang="en-US" sz="2000" dirty="0">
                <a:solidFill>
                  <a:schemeClr val="tx2"/>
                </a:solidFill>
              </a:rPr>
              <a:t>in </a:t>
            </a:r>
            <a:r>
              <a:rPr lang="en-GB" altLang="en-US" sz="2000" dirty="0" err="1">
                <a:solidFill>
                  <a:schemeClr val="tx2"/>
                </a:solidFill>
              </a:rPr>
              <a:t>EMODnet</a:t>
            </a:r>
            <a:r>
              <a:rPr lang="en-GB" altLang="en-US" sz="2000" dirty="0">
                <a:solidFill>
                  <a:schemeClr val="tx2"/>
                </a:solidFill>
              </a:rPr>
              <a:t> thematic portals</a:t>
            </a:r>
            <a:endParaRPr lang="en-GB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952192" y="620688"/>
            <a:ext cx="6796272" cy="576064"/>
          </a:xfrm>
        </p:spPr>
        <p:txBody>
          <a:bodyPr/>
          <a:lstStyle/>
          <a:p>
            <a:r>
              <a:rPr lang="en-GB" dirty="0"/>
              <a:t>Data Submission service </a:t>
            </a:r>
          </a:p>
        </p:txBody>
      </p:sp>
    </p:spTree>
    <p:extLst>
      <p:ext uri="{BB962C8B-B14F-4D97-AF65-F5344CB8AC3E}">
        <p14:creationId xmlns:p14="http://schemas.microsoft.com/office/powerpoint/2010/main" val="1756130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952192" y="620688"/>
            <a:ext cx="6796272" cy="576064"/>
          </a:xfrm>
        </p:spPr>
        <p:txBody>
          <a:bodyPr/>
          <a:lstStyle/>
          <a:p>
            <a:r>
              <a:rPr lang="en-GB" dirty="0"/>
              <a:t>Data processing pathways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85" y="1878285"/>
            <a:ext cx="7916439" cy="444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883010"/>
      </p:ext>
    </p:extLst>
  </p:cSld>
  <p:clrMapOvr>
    <a:masterClrMapping/>
  </p:clrMapOvr>
</p:sld>
</file>

<file path=ppt/theme/theme1.xml><?xml version="1.0" encoding="utf-8"?>
<a:theme xmlns:a="http://schemas.openxmlformats.org/drawingml/2006/main" name="Emodnet_ppt_04082017">
  <a:themeElements>
    <a:clrScheme name="Eudat-Color">
      <a:dk1>
        <a:srgbClr val="515151"/>
      </a:dk1>
      <a:lt1>
        <a:sysClr val="window" lastClr="FFFFFF"/>
      </a:lt1>
      <a:dk2>
        <a:srgbClr val="1F497D"/>
      </a:dk2>
      <a:lt2>
        <a:srgbClr val="EEECE1"/>
      </a:lt2>
      <a:accent1>
        <a:srgbClr val="1B216E"/>
      </a:accent1>
      <a:accent2>
        <a:srgbClr val="B01813"/>
      </a:accent2>
      <a:accent3>
        <a:srgbClr val="DF3A10"/>
      </a:accent3>
      <a:accent4>
        <a:srgbClr val="F39605"/>
      </a:accent4>
      <a:accent5>
        <a:srgbClr val="FBBE09"/>
      </a:accent5>
      <a:accent6>
        <a:srgbClr val="FFF3E6"/>
      </a:accent6>
      <a:hlink>
        <a:srgbClr val="B11913"/>
      </a:hlink>
      <a:folHlink>
        <a:srgbClr val="DF3B13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zione1" id="{EB6FF0D0-0D77-9146-BAB3-187392A38113}" vid="{5DEAB2C8-87BF-F149-A69F-30D4C9504F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Emodnet_ppt_04082017</Template>
  <TotalTime>718</TotalTime>
  <Words>622</Words>
  <Application>Microsoft Office PowerPoint</Application>
  <PresentationFormat>On-screen Show (4:3)</PresentationFormat>
  <Paragraphs>135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Alte DIN 1451 Mittelschrift gepraegt</vt:lpstr>
      <vt:lpstr>Arial</vt:lpstr>
      <vt:lpstr>Calibri</vt:lpstr>
      <vt:lpstr>DIN Next LT Pro</vt:lpstr>
      <vt:lpstr>Open Sans</vt:lpstr>
      <vt:lpstr>Emodnet_ppt_04082017</vt:lpstr>
      <vt:lpstr>EMODnet Data Ingestion: ‘Wake up your data’</vt:lpstr>
      <vt:lpstr>Situation </vt:lpstr>
      <vt:lpstr>Aims of EMODnet Ingestion </vt:lpstr>
      <vt:lpstr>Portal – launched Feb 2017</vt:lpstr>
      <vt:lpstr>Submission Service for data files</vt:lpstr>
      <vt:lpstr>Data Submission Service </vt:lpstr>
      <vt:lpstr>Data Submission service</vt:lpstr>
      <vt:lpstr>Data Submission service </vt:lpstr>
      <vt:lpstr>Data processing pathways </vt:lpstr>
      <vt:lpstr>Pathways and collaboration with thematic lots</vt:lpstr>
      <vt:lpstr>Network of expert data centres </vt:lpstr>
      <vt:lpstr>Submission Viewing service</vt:lpstr>
      <vt:lpstr>Submission progress</vt:lpstr>
      <vt:lpstr>Submission progress  (&gt; 700 phase 1 – 2 records)</vt:lpstr>
      <vt:lpstr>Data originators / submitters</vt:lpstr>
      <vt:lpstr>Data Summary Service</vt:lpstr>
      <vt:lpstr>Data Summary Service</vt:lpstr>
      <vt:lpstr>Data Summary Service</vt:lpstr>
      <vt:lpstr>Marketing and outreach activities</vt:lpstr>
      <vt:lpstr>Marketing and outreach activities</vt:lpstr>
      <vt:lpstr>Animation ‘Wake up your data’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Dick M.A. Schaap</dc:creator>
  <cp:lastModifiedBy>dick</cp:lastModifiedBy>
  <cp:revision>87</cp:revision>
  <dcterms:created xsi:type="dcterms:W3CDTF">2017-08-28T10:02:27Z</dcterms:created>
  <dcterms:modified xsi:type="dcterms:W3CDTF">2020-12-01T14:44:13Z</dcterms:modified>
</cp:coreProperties>
</file>